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31" r:id="rId3"/>
    <p:sldMasterId id="2147483732" r:id="rId4"/>
    <p:sldMasterId id="2147483733" r:id="rId5"/>
    <p:sldMasterId id="2147483734" r:id="rId6"/>
    <p:sldMasterId id="214748373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</p:sldIdLst>
  <p:sldSz cy="6858000" cx="12192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Proxima Nova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  <p:embeddedFont>
      <p:font typeface="Roboto Light"/>
      <p:regular r:id="rId72"/>
      <p:bold r:id="rId73"/>
      <p:italic r:id="rId74"/>
      <p:boldItalic r:id="rId75"/>
    </p:embeddedFont>
    <p:embeddedFont>
      <p:font typeface="Helvetica Neue Light"/>
      <p:regular r:id="rId76"/>
      <p:bold r:id="rId77"/>
      <p:italic r:id="rId78"/>
      <p:boldItalic r:id="rId79"/>
    </p:embeddedFont>
    <p:embeddedFont>
      <p:font typeface="Source Sans Pr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3" Type="http://schemas.openxmlformats.org/officeDocument/2006/relationships/font" Target="fonts/SourceSansPro-boldItalic.fntdata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SourceSansPro-regular.fntdata"/><Relationship Id="rId82" Type="http://schemas.openxmlformats.org/officeDocument/2006/relationships/font" Target="fonts/SourceSansPro-italic.fntdata"/><Relationship Id="rId81" Type="http://schemas.openxmlformats.org/officeDocument/2006/relationships/font" Target="fonts/SourceSansPro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RobotoLight-bold.fntdata"/><Relationship Id="rId72" Type="http://schemas.openxmlformats.org/officeDocument/2006/relationships/font" Target="fonts/RobotoLight-regular.fntdata"/><Relationship Id="rId31" Type="http://schemas.openxmlformats.org/officeDocument/2006/relationships/slide" Target="slides/slide23.xml"/><Relationship Id="rId75" Type="http://schemas.openxmlformats.org/officeDocument/2006/relationships/font" Target="fonts/RobotoLight-boldItalic.fntdata"/><Relationship Id="rId30" Type="http://schemas.openxmlformats.org/officeDocument/2006/relationships/slide" Target="slides/slide22.xml"/><Relationship Id="rId74" Type="http://schemas.openxmlformats.org/officeDocument/2006/relationships/font" Target="fonts/RobotoLight-italic.fntdata"/><Relationship Id="rId33" Type="http://schemas.openxmlformats.org/officeDocument/2006/relationships/slide" Target="slides/slide25.xml"/><Relationship Id="rId77" Type="http://schemas.openxmlformats.org/officeDocument/2006/relationships/font" Target="fonts/HelveticaNeueLight-bold.fntdata"/><Relationship Id="rId32" Type="http://schemas.openxmlformats.org/officeDocument/2006/relationships/slide" Target="slides/slide24.xml"/><Relationship Id="rId76" Type="http://schemas.openxmlformats.org/officeDocument/2006/relationships/font" Target="fonts/HelveticaNeueLight-regular.fntdata"/><Relationship Id="rId35" Type="http://schemas.openxmlformats.org/officeDocument/2006/relationships/slide" Target="slides/slide27.xml"/><Relationship Id="rId79" Type="http://schemas.openxmlformats.org/officeDocument/2006/relationships/font" Target="fonts/HelveticaNeueLight-boldItalic.fntdata"/><Relationship Id="rId34" Type="http://schemas.openxmlformats.org/officeDocument/2006/relationships/slide" Target="slides/slide26.xml"/><Relationship Id="rId78" Type="http://schemas.openxmlformats.org/officeDocument/2006/relationships/font" Target="fonts/HelveticaNeueLight-italic.fntdata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2.xml"/><Relationship Id="rId64" Type="http://schemas.openxmlformats.org/officeDocument/2006/relationships/font" Target="fonts/ProximaNova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4.xml"/><Relationship Id="rId66" Type="http://schemas.openxmlformats.org/officeDocument/2006/relationships/font" Target="fonts/ProximaNova-italic.fntdata"/><Relationship Id="rId21" Type="http://schemas.openxmlformats.org/officeDocument/2006/relationships/slide" Target="slides/slide13.xml"/><Relationship Id="rId65" Type="http://schemas.openxmlformats.org/officeDocument/2006/relationships/font" Target="fonts/ProximaNova-bold.fntdata"/><Relationship Id="rId24" Type="http://schemas.openxmlformats.org/officeDocument/2006/relationships/slide" Target="slides/slide16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5.xml"/><Relationship Id="rId67" Type="http://schemas.openxmlformats.org/officeDocument/2006/relationships/font" Target="fonts/ProximaNova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ncf.io/blog/2018/08/29/cncf-survey-use-of-cloud-native-technologies-in-production-has-grown-over-200-percent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ecfec56c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ecfec56c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d74fefc54_2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d74fefc54_2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ab1334f34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ab1334f34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ab1334f34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ab1334f34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ab1334f34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ab1334f34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ab1334f34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ab1334f34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ab1334f34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ab1334f34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ab1334f34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ab1334f34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ab1334f34_0_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5ab1334f34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5ab1334f34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5ab1334f34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ab1334f34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ab1334f34_0_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bd91f0465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bd91f0465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https://www.cncf.io/blog/2018/08/29/cncf-survey-use-of-cloud-native-technologies-in-production-has-grown-over-200-percent/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n = 2,400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Growth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While Dev, Test and PoC uses of Containers has increased steadily, Production deployments have increased from 23% - 73%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22% running 1 cluster in Production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40% running 2 - 5 clusters in Production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14% running 6 - 10 clusters in Production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13% running 50+ clusters in Production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Why Cloud Native?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Faster deployment time (50%)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Improved scalability (45%)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Cloud portability (42%)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Challenges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Cultural Changes with Development Team (41%)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Complexity (40% up from 35%)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Lack of Training (40%)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Security (38% down from 43%)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Monitoring (34% down from 38%)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Storage (30% down from 41%) ← </a:t>
            </a:r>
            <a:r>
              <a:rPr b="1" i="1"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This is good for us, CSI</a:t>
            </a:r>
            <a:endParaRPr b="1" i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Networking (30% down from 38%)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ab1334f34_0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5ab1334f34_0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5ab1334f34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5ab1334f34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bd91f0465_0_17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5bd91f0465_0_17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5ecfec56c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5ecfec56c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bd91f0465_0_14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bd91f0465_0_14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bd91f0465_0_15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5bd91f0465_0_15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bd91f0465_0_10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5bd91f0465_0_10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88d44f6d5_0_3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88d44f6d5_0_3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d6997bec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d6997bec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d6997bec2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d6997bec2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bd91f0465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bd91f0465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Reference CNCF Survey results of above primary goals.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ASK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prospect what </a:t>
            </a:r>
            <a:r>
              <a:rPr b="1" i="1" lang="en-US" sz="16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goals are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Organizations see the benefits of Cloud Native practices and want to take advantage within their own business.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While Faster Time to Deployment is the most attractive benefit, both Cloud Portability and Improved Scalability over existing enterprise technologies are key business drivers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Faster Deployment: 50%		Improved Scalability:  45%		Cloud Portability: 42%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Source: CNCF Survey August 2018 (n=2,400)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c0c787f91_1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c0c787f91_1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5d74fefc54_2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5d74fefc54_2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bd91f0465_0_18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bd91f0465_0_18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5ecfec56c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5ecfec56c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ecfec56c8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ecfec56c8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ecfec56c8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ecfec56c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5ecfec56c8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5ecfec56c8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5d74fefc54_1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5d74fefc54_1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5ecfec56c8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5ecfec56c8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5ecfec56c8_0_5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5ecfec56c8_0_5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d74fefc5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d74fefc54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Reference CNCF Survey results of above primary goals.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ASK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prospect what </a:t>
            </a:r>
            <a:r>
              <a:rPr b="1" i="1" lang="en-US" sz="16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goals are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Organizations see the benefits of Cloud Native practices and want to take advantage within their own business.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While Faster Time to Deployment is the most attractive benefit, both Cloud Portability and Improved Scalability over existing enterprise technologies are key business drivers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Faster Deployment: 50%		Improved Scalability:  45%		Cloud Portability: 42%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Source: CNCF Survey August 2018 (n=2,400)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5ecfec56c8_0_5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5ecfec56c8_0_5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5ecfec56c8_0_5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5ecfec56c8_0_5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5ecfec56c8_0_5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5ecfec56c8_0_5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5ecfec56c8_0_5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5ecfec56c8_0_5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d74fefc54_2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d74fefc54_2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5d74fefc54_1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5d74fefc54_1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bd91f0465_0_1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bd91f0465_0_1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588d44f6d5_0_4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588d44f6d5_0_4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5bd91f0465_0_1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5bd91f0465_0_1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5bd91f0465_0_1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5bd91f0465_0_1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ab1334f34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ab1334f34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5bd91f0465_0_1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5bd91f0465_0_1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bd91f0465_0_1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bd91f0465_0_1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d91f0465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d91f0465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Reference CNCF Survey results of above primary obstacles.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ASK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prospect what </a:t>
            </a:r>
            <a:r>
              <a:rPr b="1" i="1" lang="en-US" sz="16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obstacles are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Organizations consistently highlight the challenges of;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•"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Complexity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•"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Staff Skills and Training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 the major obstacles to widespread adoption of Kubernetes and realization of business benefits.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d74fefc54_1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d74fefc54_1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Reference CNCF Survey results of above primary obstacles.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ASK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prospect what </a:t>
            </a:r>
            <a:r>
              <a:rPr b="1" i="1" lang="en-US" sz="16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obstacles are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Organizations consistently highlight the challenges of;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•"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Complexity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•"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Staff Skills and Training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 the major obstacles to widespread adoption of Kubernetes and realization of business benefits.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bd91f0465_0_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bd91f0465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ab1334f34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ab1334f34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1F222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ent.png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6850"/>
            <a:ext cx="12201523" cy="68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body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609600" y="609600"/>
            <a:ext cx="9093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609600" y="4394200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mesosphere-logo-inverse.png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5957581"/>
            <a:ext cx="2441295" cy="3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 Alt, Title)">
  <p:cSld name="Slide (Split Alt, Title)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0"/>
            <a:ext cx="4064000" cy="6858000"/>
          </a:xfrm>
          <a:prstGeom prst="roundRect">
            <a:avLst>
              <a:gd fmla="val 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50;p11"/>
          <p:cNvSpPr txBox="1"/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 Alt, Title, Body)">
  <p:cSld name="Slide (Split Alt, Title, Body)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0" y="0"/>
            <a:ext cx="4064000" cy="6858000"/>
          </a:xfrm>
          <a:prstGeom prst="roundRect">
            <a:avLst>
              <a:gd fmla="val 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4673600" y="609600"/>
            <a:ext cx="6934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Body)">
  <p:cSld name="Slide (Body)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1F222E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ent.png"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6850"/>
            <a:ext cx="12201523" cy="68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609600" y="1149350"/>
            <a:ext cx="9703800" cy="25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80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09600" y="5156200"/>
            <a:ext cx="9703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mesosphere-logo-inverse.png"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1" y="331249"/>
            <a:ext cx="4296598" cy="5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609600" y="4091325"/>
            <a:ext cx="9703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ent.png" id="73" name="Google Shape;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6858"/>
            <a:ext cx="12094464" cy="68511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609600" y="609600"/>
            <a:ext cx="90933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8000">
                <a:solidFill>
                  <a:srgbClr val="F3F3F3"/>
                </a:solidFill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8000"/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8000"/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8000"/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8000"/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8000"/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8000"/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8000"/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8000"/>
            </a:lvl9pPr>
          </a:lstStyle>
          <a:p/>
        </p:txBody>
      </p:sp>
      <p:pic>
        <p:nvPicPr>
          <p:cNvPr descr="mesosphere-logo-inverse.png" id="75" name="Google Shape;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5957581"/>
            <a:ext cx="2441294" cy="3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09600" y="4394200"/>
            <a:ext cx="9093300" cy="7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600"/>
              <a:buChar char="•"/>
              <a:defRPr>
                <a:solidFill>
                  <a:srgbClr val="F3F3F3"/>
                </a:solidFill>
              </a:defRPr>
            </a:lvl1pPr>
            <a:lvl2pPr indent="-330200" lvl="1" marL="914400" rtl="0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600"/>
              <a:buChar char="•"/>
              <a:defRPr>
                <a:solidFill>
                  <a:srgbClr val="F3F3F3"/>
                </a:solidFill>
              </a:defRPr>
            </a:lvl2pPr>
            <a:lvl3pPr indent="-330200" lvl="2" marL="1371600" rtl="0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600"/>
              <a:buChar char="•"/>
              <a:defRPr>
                <a:solidFill>
                  <a:srgbClr val="F3F3F3"/>
                </a:solidFill>
              </a:defRPr>
            </a:lvl3pPr>
            <a:lvl4pPr indent="-330200" lvl="3" marL="1828800" rtl="0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600"/>
              <a:buChar char="•"/>
              <a:defRPr>
                <a:solidFill>
                  <a:srgbClr val="F3F3F3"/>
                </a:solidFill>
              </a:defRPr>
            </a:lvl4pPr>
            <a:lvl5pPr indent="-330200" lvl="4" marL="2286000" rtl="0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600"/>
              <a:buChar char="•"/>
              <a:defRPr>
                <a:solidFill>
                  <a:srgbClr val="F3F3F3"/>
                </a:solidFill>
              </a:defRPr>
            </a:lvl5pPr>
            <a:lvl6pPr indent="-304800" lvl="5" marL="2743200" rtl="0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200"/>
              <a:buChar char="•"/>
              <a:defRPr>
                <a:solidFill>
                  <a:srgbClr val="F3F3F3"/>
                </a:solidFill>
              </a:defRPr>
            </a:lvl6pPr>
            <a:lvl7pPr indent="-304800" lvl="6" marL="3200400" rtl="0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200"/>
              <a:buChar char="•"/>
              <a:defRPr>
                <a:solidFill>
                  <a:srgbClr val="F3F3F3"/>
                </a:solidFill>
              </a:defRPr>
            </a:lvl7pPr>
            <a:lvl8pPr indent="-304800" lvl="7" marL="3657600" rtl="0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200"/>
              <a:buChar char="•"/>
              <a:defRPr>
                <a:solidFill>
                  <a:srgbClr val="F3F3F3"/>
                </a:solidFill>
              </a:defRPr>
            </a:lvl8pPr>
            <a:lvl9pPr indent="-304800" lvl="8" marL="4114800" rtl="0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200"/>
              <a:buChar char="•"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25400" lIns="25400" spcFirstLastPara="1" rIns="25400" wrap="square" tIns="25400">
            <a:noAutofit/>
          </a:bodyPr>
          <a:lstStyle>
            <a:lvl1pPr lvl="0" rtl="0" algn="r">
              <a:buNone/>
              <a:defRPr sz="1300"/>
            </a:lvl1pPr>
            <a:lvl2pPr lvl="1" rtl="0" algn="r">
              <a:buNone/>
              <a:defRPr sz="1300"/>
            </a:lvl2pPr>
            <a:lvl3pPr lvl="2" rtl="0" algn="r">
              <a:buNone/>
              <a:defRPr sz="1300"/>
            </a:lvl3pPr>
            <a:lvl4pPr lvl="3" rtl="0" algn="r">
              <a:buNone/>
              <a:defRPr sz="1300"/>
            </a:lvl4pPr>
            <a:lvl5pPr lvl="4" rtl="0" algn="r">
              <a:buNone/>
              <a:defRPr sz="1300"/>
            </a:lvl5pPr>
            <a:lvl6pPr lvl="5" rtl="0" algn="r">
              <a:buNone/>
              <a:defRPr sz="1300"/>
            </a:lvl6pPr>
            <a:lvl7pPr lvl="6" rtl="0" algn="r">
              <a:buNone/>
              <a:defRPr sz="1300"/>
            </a:lvl7pPr>
            <a:lvl8pPr lvl="7" rtl="0" algn="r">
              <a:buNone/>
              <a:defRPr sz="1300"/>
            </a:lvl8pPr>
            <a:lvl9pPr lvl="8" rtl="0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" type="tx">
  <p:cSld name="TITLE_AND_BODY">
    <p:bg>
      <p:bgPr>
        <a:solidFill>
          <a:srgbClr val="251A4C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ent.png"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6850"/>
            <a:ext cx="12192648" cy="68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type="title"/>
          </p:nvPr>
        </p:nvSpPr>
        <p:spPr>
          <a:xfrm>
            <a:off x="609600" y="609600"/>
            <a:ext cx="66039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46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25400" lIns="25400" spcFirstLastPara="1" rIns="25400" wrap="square" tIns="25400">
            <a:noAutofit/>
          </a:bodyPr>
          <a:lstStyle>
            <a:lvl1pPr lvl="0" rtl="0" algn="r">
              <a:buNone/>
              <a:defRPr sz="1300"/>
            </a:lvl1pPr>
            <a:lvl2pPr lvl="1" rtl="0" algn="r">
              <a:buNone/>
              <a:defRPr sz="1300"/>
            </a:lvl2pPr>
            <a:lvl3pPr lvl="2" rtl="0" algn="r">
              <a:buNone/>
              <a:defRPr sz="1300"/>
            </a:lvl3pPr>
            <a:lvl4pPr lvl="3" rtl="0" algn="r">
              <a:buNone/>
              <a:defRPr sz="1300"/>
            </a:lvl4pPr>
            <a:lvl5pPr lvl="4" rtl="0" algn="r">
              <a:buNone/>
              <a:defRPr sz="1300"/>
            </a:lvl5pPr>
            <a:lvl6pPr lvl="5" rtl="0" algn="r">
              <a:buNone/>
              <a:defRPr sz="1300"/>
            </a:lvl6pPr>
            <a:lvl7pPr lvl="6" rtl="0" algn="r">
              <a:buNone/>
              <a:defRPr sz="1300"/>
            </a:lvl7pPr>
            <a:lvl8pPr lvl="7" rtl="0" algn="r">
              <a:buNone/>
              <a:defRPr sz="1300"/>
            </a:lvl8pPr>
            <a:lvl9pPr lvl="8" rtl="0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mper">
  <p:cSld name="Bump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400"/>
              <a:buFont typeface="Roboto"/>
              <a:buNone/>
              <a:defRPr b="0" i="0" sz="4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9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9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757140" y="6540500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)">
  <p:cSld name="Slide (Title)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1" name="Google Shape;91;p20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20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) 2">
  <p:cSld name="Slide (Title)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7" name="Google Shape;97;p21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21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21"/>
          <p:cNvSpPr txBox="1"/>
          <p:nvPr>
            <p:ph idx="1" type="subTitle"/>
          </p:nvPr>
        </p:nvSpPr>
        <p:spPr>
          <a:xfrm>
            <a:off x="609600" y="856050"/>
            <a:ext cx="110244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7D58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7D58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7D58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7D58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7D58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7D58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7D58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7D58FF"/>
                </a:solidFill>
              </a:defRPr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7D58FF"/>
                </a:solidFill>
              </a:defRPr>
            </a:lvl9pPr>
          </a:lstStyle>
          <a:p/>
        </p:txBody>
      </p:sp>
      <p:pic>
        <p:nvPicPr>
          <p:cNvPr id="100" name="Google Shape;10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" type="tx">
  <p:cSld name="TITLE_AND_BODY">
    <p:bg>
      <p:bgPr>
        <a:solidFill>
          <a:srgbClr val="251A4C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ent.png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6850"/>
            <a:ext cx="12192648" cy="68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609600" y="609600"/>
            <a:ext cx="66040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4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) 1">
  <p:cSld name="Slide (Title)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4" name="Google Shape;104;p22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2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2"/>
          <p:cNvSpPr txBox="1"/>
          <p:nvPr>
            <p:ph idx="1" type="subTitle"/>
          </p:nvPr>
        </p:nvSpPr>
        <p:spPr>
          <a:xfrm>
            <a:off x="587100" y="1771075"/>
            <a:ext cx="61938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 b="1" sz="2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subTitle"/>
          </p:nvPr>
        </p:nvSpPr>
        <p:spPr>
          <a:xfrm>
            <a:off x="587100" y="3988100"/>
            <a:ext cx="61938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 b="1" sz="2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sp>
        <p:nvSpPr>
          <p:cNvPr id="108" name="Google Shape;108;p22"/>
          <p:cNvSpPr txBox="1"/>
          <p:nvPr>
            <p:ph idx="3" type="body"/>
          </p:nvPr>
        </p:nvSpPr>
        <p:spPr>
          <a:xfrm>
            <a:off x="587100" y="2504925"/>
            <a:ext cx="6171300" cy="13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4" type="body"/>
          </p:nvPr>
        </p:nvSpPr>
        <p:spPr>
          <a:xfrm>
            <a:off x="587100" y="4819800"/>
            <a:ext cx="6171300" cy="13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5" type="subTitle"/>
          </p:nvPr>
        </p:nvSpPr>
        <p:spPr>
          <a:xfrm>
            <a:off x="8062775" y="2101025"/>
            <a:ext cx="3919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 b="1" sz="2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sp>
        <p:nvSpPr>
          <p:cNvPr id="111" name="Google Shape;111;p22"/>
          <p:cNvSpPr txBox="1"/>
          <p:nvPr>
            <p:ph idx="6" type="body"/>
          </p:nvPr>
        </p:nvSpPr>
        <p:spPr>
          <a:xfrm>
            <a:off x="8062775" y="3139675"/>
            <a:ext cx="39054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12" name="Google Shape;11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Body)">
  <p:cSld name="Slide (Title, Body)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609600" y="3048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609600" y="1905000"/>
            <a:ext cx="10972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8" name="Google Shape;118;p23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3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2 Col Body)">
  <p:cSld name="Slide (Title, 2 Col Body)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09600" y="3048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6400800" y="1905000"/>
            <a:ext cx="51816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609600" y="1905000"/>
            <a:ext cx="51816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5" name="Google Shape;125;p24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4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3 Col Body)">
  <p:cSld name="Slide (Title, 3 Col Body)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609600" y="3048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470400" y="1905000"/>
            <a:ext cx="32511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609600" y="1905000"/>
            <a:ext cx="32511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8331200" y="1905000"/>
            <a:ext cx="32511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4" name="Google Shape;134;p25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5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, Title)">
  <p:cSld name="Slide (Split, Title)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609600" y="609600"/>
            <a:ext cx="32511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0" name="Google Shape;140;p26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6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, Title, Body)">
  <p:cSld name="Slide (Split, Title, Body)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609600" y="609600"/>
            <a:ext cx="32511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4470400" y="609600"/>
            <a:ext cx="71121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7" name="Google Shape;147;p27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7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 Alt, Title)">
  <p:cSld name="Slide (Split Alt, Title)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0" y="0"/>
            <a:ext cx="4064100" cy="6858000"/>
          </a:xfrm>
          <a:prstGeom prst="roundRect">
            <a:avLst>
              <a:gd fmla="val 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25400" lIns="25400" spcFirstLastPara="1" rIns="25400" wrap="square" tIns="25400">
            <a:noAutofit/>
          </a:bodyPr>
          <a:lstStyle>
            <a:lvl1pPr lvl="0" rtl="0" algn="r">
              <a:buNone/>
              <a:defRPr sz="1300"/>
            </a:lvl1pPr>
            <a:lvl2pPr lvl="1" rtl="0" algn="r">
              <a:buNone/>
              <a:defRPr sz="1300"/>
            </a:lvl2pPr>
            <a:lvl3pPr lvl="2" rtl="0" algn="r">
              <a:buNone/>
              <a:defRPr sz="1300"/>
            </a:lvl3pPr>
            <a:lvl4pPr lvl="3" rtl="0" algn="r">
              <a:buNone/>
              <a:defRPr sz="1300"/>
            </a:lvl4pPr>
            <a:lvl5pPr lvl="4" rtl="0" algn="r">
              <a:buNone/>
              <a:defRPr sz="1300"/>
            </a:lvl5pPr>
            <a:lvl6pPr lvl="5" rtl="0" algn="r">
              <a:buNone/>
              <a:defRPr sz="1300"/>
            </a:lvl6pPr>
            <a:lvl7pPr lvl="6" rtl="0" algn="r">
              <a:buNone/>
              <a:defRPr sz="1300"/>
            </a:lvl7pPr>
            <a:lvl8pPr lvl="7" rtl="0" algn="r">
              <a:buNone/>
              <a:defRPr sz="1300"/>
            </a:lvl8pPr>
            <a:lvl9pPr lvl="8" rtl="0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 Alt, Title, Body)">
  <p:cSld name="Slide (Split Alt, Title, Body)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/>
          <p:nvPr/>
        </p:nvSpPr>
        <p:spPr>
          <a:xfrm>
            <a:off x="0" y="0"/>
            <a:ext cx="4064100" cy="6858000"/>
          </a:xfrm>
          <a:prstGeom prst="roundRect">
            <a:avLst>
              <a:gd fmla="val 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4673600" y="609600"/>
            <a:ext cx="6934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25400" lIns="25400" spcFirstLastPara="1" rIns="25400" wrap="square" tIns="25400">
            <a:noAutofit/>
          </a:bodyPr>
          <a:lstStyle>
            <a:lvl1pPr lvl="0" rtl="0" algn="r">
              <a:buNone/>
              <a:defRPr sz="1300"/>
            </a:lvl1pPr>
            <a:lvl2pPr lvl="1" rtl="0" algn="r">
              <a:buNone/>
              <a:defRPr sz="1300"/>
            </a:lvl2pPr>
            <a:lvl3pPr lvl="2" rtl="0" algn="r">
              <a:buNone/>
              <a:defRPr sz="1300"/>
            </a:lvl3pPr>
            <a:lvl4pPr lvl="3" rtl="0" algn="r">
              <a:buNone/>
              <a:defRPr sz="1300"/>
            </a:lvl4pPr>
            <a:lvl5pPr lvl="4" rtl="0" algn="r">
              <a:buNone/>
              <a:defRPr sz="1300"/>
            </a:lvl5pPr>
            <a:lvl6pPr lvl="5" rtl="0" algn="r">
              <a:buNone/>
              <a:defRPr sz="1300"/>
            </a:lvl6pPr>
            <a:lvl7pPr lvl="6" rtl="0" algn="r">
              <a:buNone/>
              <a:defRPr sz="1300"/>
            </a:lvl7pPr>
            <a:lvl8pPr lvl="7" rtl="0" algn="r">
              <a:buNone/>
              <a:defRPr sz="1300"/>
            </a:lvl8pPr>
            <a:lvl9pPr lvl="8" rtl="0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Body)">
  <p:cSld name="Slide (Body)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•"/>
              <a:defRPr b="0" i="0" sz="16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62" name="Google Shape;162;p30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0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1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31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mper">
  <p:cSld name="Bump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46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2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32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568275" y="4031400"/>
            <a:ext cx="2455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75" name="Google Shape;175;p32"/>
          <p:cNvSpPr txBox="1"/>
          <p:nvPr>
            <p:ph idx="2" type="body"/>
          </p:nvPr>
        </p:nvSpPr>
        <p:spPr>
          <a:xfrm>
            <a:off x="3435025" y="4031400"/>
            <a:ext cx="2455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76" name="Google Shape;176;p32"/>
          <p:cNvSpPr txBox="1"/>
          <p:nvPr>
            <p:ph idx="3" type="body"/>
          </p:nvPr>
        </p:nvSpPr>
        <p:spPr>
          <a:xfrm>
            <a:off x="6301775" y="4031400"/>
            <a:ext cx="2455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77" name="Google Shape;177;p32"/>
          <p:cNvSpPr txBox="1"/>
          <p:nvPr>
            <p:ph idx="4" type="body"/>
          </p:nvPr>
        </p:nvSpPr>
        <p:spPr>
          <a:xfrm>
            <a:off x="9168525" y="4031400"/>
            <a:ext cx="2455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 algn="ctr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78" name="Google Shape;178;p32"/>
          <p:cNvSpPr txBox="1"/>
          <p:nvPr>
            <p:ph type="title"/>
          </p:nvPr>
        </p:nvSpPr>
        <p:spPr>
          <a:xfrm>
            <a:off x="609600" y="304800"/>
            <a:ext cx="11014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79" name="Google Shape;17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 1">
  <p:cSld name="Blank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056" y="6617427"/>
            <a:ext cx="1314947" cy="1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568275" y="2015700"/>
            <a:ext cx="2455200" cy="16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635000" lvl="0" marL="4572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1pPr>
            <a:lvl2pPr indent="-635000" lvl="1" marL="9144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2pPr>
            <a:lvl3pPr indent="-635000" lvl="2" marL="13716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3pPr>
            <a:lvl4pPr indent="-635000" lvl="3" marL="18288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4pPr>
            <a:lvl5pPr indent="-635000" lvl="4" marL="22860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5pPr>
            <a:lvl6pPr indent="-635000" lvl="5" marL="27432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6pPr>
            <a:lvl7pPr indent="-635000" lvl="6" marL="32004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7pPr>
            <a:lvl8pPr indent="-635000" lvl="7" marL="36576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8pPr>
            <a:lvl9pPr indent="-635000" lvl="8" marL="41148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9pPr>
          </a:lstStyle>
          <a:p/>
        </p:txBody>
      </p:sp>
      <p:sp>
        <p:nvSpPr>
          <p:cNvPr id="184" name="Google Shape;184;p33"/>
          <p:cNvSpPr txBox="1"/>
          <p:nvPr>
            <p:ph idx="2" type="body"/>
          </p:nvPr>
        </p:nvSpPr>
        <p:spPr>
          <a:xfrm>
            <a:off x="3435025" y="2015700"/>
            <a:ext cx="2455200" cy="16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635000" lvl="0" marL="4572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1pPr>
            <a:lvl2pPr indent="-635000" lvl="1" marL="9144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2pPr>
            <a:lvl3pPr indent="-635000" lvl="2" marL="13716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3pPr>
            <a:lvl4pPr indent="-635000" lvl="3" marL="18288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4pPr>
            <a:lvl5pPr indent="-635000" lvl="4" marL="22860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5pPr>
            <a:lvl6pPr indent="-635000" lvl="5" marL="27432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6pPr>
            <a:lvl7pPr indent="-635000" lvl="6" marL="32004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7pPr>
            <a:lvl8pPr indent="-635000" lvl="7" marL="36576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8pPr>
            <a:lvl9pPr indent="-635000" lvl="8" marL="41148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9pPr>
          </a:lstStyle>
          <a:p/>
        </p:txBody>
      </p:sp>
      <p:sp>
        <p:nvSpPr>
          <p:cNvPr id="185" name="Google Shape;185;p33"/>
          <p:cNvSpPr txBox="1"/>
          <p:nvPr>
            <p:ph idx="3" type="body"/>
          </p:nvPr>
        </p:nvSpPr>
        <p:spPr>
          <a:xfrm>
            <a:off x="6301775" y="2015700"/>
            <a:ext cx="2455200" cy="16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635000" lvl="0" marL="4572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1pPr>
            <a:lvl2pPr indent="-635000" lvl="1" marL="9144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2pPr>
            <a:lvl3pPr indent="-635000" lvl="2" marL="13716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3pPr>
            <a:lvl4pPr indent="-635000" lvl="3" marL="18288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4pPr>
            <a:lvl5pPr indent="-635000" lvl="4" marL="22860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5pPr>
            <a:lvl6pPr indent="-635000" lvl="5" marL="27432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6pPr>
            <a:lvl7pPr indent="-635000" lvl="6" marL="32004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7pPr>
            <a:lvl8pPr indent="-635000" lvl="7" marL="36576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8pPr>
            <a:lvl9pPr indent="-635000" lvl="8" marL="41148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9pPr>
          </a:lstStyle>
          <a:p/>
        </p:txBody>
      </p:sp>
      <p:sp>
        <p:nvSpPr>
          <p:cNvPr id="186" name="Google Shape;186;p33"/>
          <p:cNvSpPr txBox="1"/>
          <p:nvPr>
            <p:ph idx="4" type="body"/>
          </p:nvPr>
        </p:nvSpPr>
        <p:spPr>
          <a:xfrm>
            <a:off x="9168525" y="2015700"/>
            <a:ext cx="2455200" cy="16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635000" lvl="0" marL="4572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1pPr>
            <a:lvl2pPr indent="-635000" lvl="1" marL="9144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2pPr>
            <a:lvl3pPr indent="-635000" lvl="2" marL="13716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3pPr>
            <a:lvl4pPr indent="-635000" lvl="3" marL="18288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4pPr>
            <a:lvl5pPr indent="-635000" lvl="4" marL="22860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5pPr>
            <a:lvl6pPr indent="-635000" lvl="5" marL="27432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6pPr>
            <a:lvl7pPr indent="-635000" lvl="6" marL="32004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7pPr>
            <a:lvl8pPr indent="-635000" lvl="7" marL="36576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8pPr>
            <a:lvl9pPr indent="-635000" lvl="8" marL="4114800" rtl="0" algn="ctr">
              <a:spcBef>
                <a:spcPts val="1200"/>
              </a:spcBef>
              <a:spcAft>
                <a:spcPts val="0"/>
              </a:spcAft>
              <a:buSzPts val="6400"/>
              <a:buChar char="•"/>
              <a:defRPr sz="6400"/>
            </a:lvl9pPr>
          </a:lstStyle>
          <a:p/>
        </p:txBody>
      </p:sp>
      <p:cxnSp>
        <p:nvCxnSpPr>
          <p:cNvPr id="187" name="Google Shape;187;p33"/>
          <p:cNvCxnSpPr/>
          <p:nvPr/>
        </p:nvCxnSpPr>
        <p:spPr>
          <a:xfrm rot="10800000">
            <a:off x="45150" y="6549650"/>
            <a:ext cx="1210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3"/>
          <p:cNvSpPr txBox="1"/>
          <p:nvPr/>
        </p:nvSpPr>
        <p:spPr>
          <a:xfrm>
            <a:off x="4080300" y="6518820"/>
            <a:ext cx="40314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 DISTRIBUTION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3"/>
          <p:cNvSpPr txBox="1"/>
          <p:nvPr>
            <p:ph idx="5" type="body"/>
          </p:nvPr>
        </p:nvSpPr>
        <p:spPr>
          <a:xfrm>
            <a:off x="568275" y="3802800"/>
            <a:ext cx="2455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90" name="Google Shape;190;p33"/>
          <p:cNvSpPr txBox="1"/>
          <p:nvPr>
            <p:ph idx="6" type="body"/>
          </p:nvPr>
        </p:nvSpPr>
        <p:spPr>
          <a:xfrm>
            <a:off x="3435025" y="3802800"/>
            <a:ext cx="2455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91" name="Google Shape;191;p33"/>
          <p:cNvSpPr txBox="1"/>
          <p:nvPr>
            <p:ph idx="7" type="body"/>
          </p:nvPr>
        </p:nvSpPr>
        <p:spPr>
          <a:xfrm>
            <a:off x="6301775" y="3802800"/>
            <a:ext cx="2455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92" name="Google Shape;192;p33"/>
          <p:cNvSpPr txBox="1"/>
          <p:nvPr>
            <p:ph idx="8" type="body"/>
          </p:nvPr>
        </p:nvSpPr>
        <p:spPr>
          <a:xfrm>
            <a:off x="9168525" y="3802800"/>
            <a:ext cx="24552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81000" lvl="1" marL="9144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81000" lvl="2" marL="13716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rtl="0"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93" name="Google Shape;193;p33"/>
          <p:cNvSpPr txBox="1"/>
          <p:nvPr>
            <p:ph type="title"/>
          </p:nvPr>
        </p:nvSpPr>
        <p:spPr>
          <a:xfrm>
            <a:off x="609600" y="304800"/>
            <a:ext cx="11014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4" name="Google Shape;194;p33"/>
          <p:cNvSpPr txBox="1"/>
          <p:nvPr/>
        </p:nvSpPr>
        <p:spPr>
          <a:xfrm>
            <a:off x="32740" y="6597125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1 Col Body)">
  <p:cSld name="Slide (Title, 1 Col Body)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521208" y="1609344"/>
            <a:ext cx="11156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1" name="Google Shape;201;p35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3" name="Google Shape;203;p35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521208" y="923544"/>
            <a:ext cx="1115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5" name="Google Shape;205;p35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1F222E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ent.png" id="207" name="Google Shape;20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5321808" y="5422392"/>
            <a:ext cx="63459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" name="Google Shape;209;p36"/>
          <p:cNvSpPr txBox="1"/>
          <p:nvPr>
            <p:ph type="title"/>
          </p:nvPr>
        </p:nvSpPr>
        <p:spPr>
          <a:xfrm>
            <a:off x="521208" y="923544"/>
            <a:ext cx="9262800" cy="29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Roboto"/>
              <a:buNone/>
              <a:defRPr b="0" i="0" sz="6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" name="Google Shape;210;p36"/>
          <p:cNvSpPr txBox="1"/>
          <p:nvPr>
            <p:ph idx="2" type="body"/>
          </p:nvPr>
        </p:nvSpPr>
        <p:spPr>
          <a:xfrm>
            <a:off x="521208" y="4023360"/>
            <a:ext cx="92628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mesosphere-logo-inverse.png" id="211" name="Google Shape;2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5972816"/>
            <a:ext cx="2190750" cy="2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201</a:t>
            </a: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Mesosphere, Inc. All Rights Reserved.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(Dark Grey)">
  <p:cSld name="Chapter (Dark Grey)">
    <p:bg>
      <p:bgPr>
        <a:solidFill>
          <a:srgbClr val="1B2029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521208" y="923544"/>
            <a:ext cx="5468100" cy="22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Roboto"/>
              <a:buNone/>
              <a:defRPr b="0" i="0" sz="4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521208" y="3310128"/>
            <a:ext cx="54681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8" name="Google Shape;218;p37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(Purple)">
  <p:cSld name="Chapter (Purple)">
    <p:bg>
      <p:bgPr>
        <a:solidFill>
          <a:srgbClr val="7D58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521208" y="923544"/>
            <a:ext cx="5468100" cy="22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Roboto"/>
              <a:buNone/>
              <a:defRPr b="0" i="0" sz="4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521208" y="3310128"/>
            <a:ext cx="54681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5" name="Google Shape;225;p38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(Pink)">
  <p:cSld name="Chapter (Pink)">
    <p:bg>
      <p:bgPr>
        <a:solidFill>
          <a:srgbClr val="FF007D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521208" y="923544"/>
            <a:ext cx="5468100" cy="22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Roboto"/>
              <a:buNone/>
              <a:defRPr b="0" i="0" sz="4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521208" y="3310128"/>
            <a:ext cx="54681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0" name="Google Shape;230;p39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1" name="Google Shape;231;p39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2" name="Google Shape;232;p39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(Light Grey)">
  <p:cSld name="Chapter (Light Grey)">
    <p:bg>
      <p:bgPr>
        <a:solidFill>
          <a:srgbClr val="DADDE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521208" y="923544"/>
            <a:ext cx="5468100" cy="22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1B2029"/>
              </a:buClr>
              <a:buSzPts val="4700"/>
              <a:buFont typeface="Roboto"/>
              <a:buNone/>
              <a:defRPr b="0" i="0" sz="47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521208" y="3310128"/>
            <a:ext cx="54681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None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None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None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None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None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7" name="Google Shape;237;p40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8" name="Google Shape;238;p40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9" name="Google Shape;239;p40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40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2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4" name="Google Shape;244;p41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)">
  <p:cSld name="Slide (Title)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521208" y="923544"/>
            <a:ext cx="1115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0" name="Google Shape;250;p42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2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)">
  <p:cSld name="Slide (Title)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09600" y="609600"/>
            <a:ext cx="62738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1 Col Body)">
  <p:cSld name="Slide (1 Col Body)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521208" y="923544"/>
            <a:ext cx="111561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6" name="Google Shape;256;p43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2 Col Body)">
  <p:cSld name="Slide (2 Col Body)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6208776" y="923544"/>
            <a:ext cx="54681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2" type="body"/>
          </p:nvPr>
        </p:nvSpPr>
        <p:spPr>
          <a:xfrm>
            <a:off x="521208" y="923544"/>
            <a:ext cx="54681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3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4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3" name="Google Shape;263;p44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4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2 Col Body)">
  <p:cSld name="Slide (Title, 2 Col Body)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6208776" y="1609344"/>
            <a:ext cx="5468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7" name="Google Shape;267;p45"/>
          <p:cNvSpPr txBox="1"/>
          <p:nvPr>
            <p:ph idx="2" type="body"/>
          </p:nvPr>
        </p:nvSpPr>
        <p:spPr>
          <a:xfrm>
            <a:off x="521208" y="1609344"/>
            <a:ext cx="5468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type="title"/>
          </p:nvPr>
        </p:nvSpPr>
        <p:spPr>
          <a:xfrm>
            <a:off x="521208" y="923544"/>
            <a:ext cx="1115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45"/>
          <p:cNvSpPr txBox="1"/>
          <p:nvPr>
            <p:ph idx="3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4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45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3 Col)">
  <p:cSld name="Slide (3 Col)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4315968" y="923544"/>
            <a:ext cx="35751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5" name="Google Shape;275;p46"/>
          <p:cNvSpPr txBox="1"/>
          <p:nvPr>
            <p:ph idx="2" type="body"/>
          </p:nvPr>
        </p:nvSpPr>
        <p:spPr>
          <a:xfrm>
            <a:off x="521208" y="923544"/>
            <a:ext cx="35751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3" type="body"/>
          </p:nvPr>
        </p:nvSpPr>
        <p:spPr>
          <a:xfrm>
            <a:off x="8110728" y="923544"/>
            <a:ext cx="35661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7" name="Google Shape;277;p46"/>
          <p:cNvSpPr txBox="1"/>
          <p:nvPr>
            <p:ph idx="4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5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" name="Google Shape;279;p46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46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3 Col Body)">
  <p:cSld name="Slide (Title, 3 Col Body)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306824" y="1609344"/>
            <a:ext cx="3575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2" type="body"/>
          </p:nvPr>
        </p:nvSpPr>
        <p:spPr>
          <a:xfrm>
            <a:off x="521208" y="1609344"/>
            <a:ext cx="3575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4" name="Google Shape;284;p47"/>
          <p:cNvSpPr txBox="1"/>
          <p:nvPr>
            <p:ph idx="3" type="body"/>
          </p:nvPr>
        </p:nvSpPr>
        <p:spPr>
          <a:xfrm>
            <a:off x="8110728" y="1609344"/>
            <a:ext cx="3566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5" name="Google Shape;285;p47"/>
          <p:cNvSpPr txBox="1"/>
          <p:nvPr>
            <p:ph idx="4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6" name="Google Shape;286;p47"/>
          <p:cNvSpPr txBox="1"/>
          <p:nvPr>
            <p:ph idx="5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7" name="Google Shape;287;p47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7"/>
          <p:cNvSpPr txBox="1"/>
          <p:nvPr>
            <p:ph type="title"/>
          </p:nvPr>
        </p:nvSpPr>
        <p:spPr>
          <a:xfrm>
            <a:off x="521208" y="923544"/>
            <a:ext cx="1115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9" name="Google Shape;289;p47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4 Col Body)">
  <p:cSld name="Slide (4 Col Body)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364992" y="923544"/>
            <a:ext cx="26244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" name="Google Shape;292;p48"/>
          <p:cNvSpPr txBox="1"/>
          <p:nvPr>
            <p:ph idx="2" type="body"/>
          </p:nvPr>
        </p:nvSpPr>
        <p:spPr>
          <a:xfrm>
            <a:off x="521208" y="923544"/>
            <a:ext cx="26061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3" name="Google Shape;293;p48"/>
          <p:cNvSpPr txBox="1"/>
          <p:nvPr>
            <p:ph idx="3" type="body"/>
          </p:nvPr>
        </p:nvSpPr>
        <p:spPr>
          <a:xfrm>
            <a:off x="6208775" y="923544"/>
            <a:ext cx="26244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4" name="Google Shape;294;p48"/>
          <p:cNvSpPr txBox="1"/>
          <p:nvPr>
            <p:ph idx="4" type="body"/>
          </p:nvPr>
        </p:nvSpPr>
        <p:spPr>
          <a:xfrm>
            <a:off x="9052560" y="923544"/>
            <a:ext cx="26244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5" name="Google Shape;295;p48"/>
          <p:cNvSpPr txBox="1"/>
          <p:nvPr>
            <p:ph idx="5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6" name="Google Shape;296;p48"/>
          <p:cNvSpPr txBox="1"/>
          <p:nvPr>
            <p:ph idx="6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48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8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4 Col Body)">
  <p:cSld name="Slide (Title, 4 Col Body)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364991" y="1609344"/>
            <a:ext cx="26244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1" name="Google Shape;301;p49"/>
          <p:cNvSpPr txBox="1"/>
          <p:nvPr>
            <p:ph idx="2" type="body"/>
          </p:nvPr>
        </p:nvSpPr>
        <p:spPr>
          <a:xfrm>
            <a:off x="521208" y="1609344"/>
            <a:ext cx="2606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2" name="Google Shape;302;p49"/>
          <p:cNvSpPr txBox="1"/>
          <p:nvPr>
            <p:ph idx="3" type="body"/>
          </p:nvPr>
        </p:nvSpPr>
        <p:spPr>
          <a:xfrm>
            <a:off x="6208775" y="1609344"/>
            <a:ext cx="26244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3" name="Google Shape;303;p49"/>
          <p:cNvSpPr txBox="1"/>
          <p:nvPr>
            <p:ph idx="4" type="body"/>
          </p:nvPr>
        </p:nvSpPr>
        <p:spPr>
          <a:xfrm>
            <a:off x="9052560" y="1609344"/>
            <a:ext cx="26244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4" name="Google Shape;304;p49"/>
          <p:cNvSpPr txBox="1"/>
          <p:nvPr>
            <p:ph idx="5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6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6" name="Google Shape;306;p49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9"/>
          <p:cNvSpPr txBox="1"/>
          <p:nvPr>
            <p:ph type="title"/>
          </p:nvPr>
        </p:nvSpPr>
        <p:spPr>
          <a:xfrm>
            <a:off x="521208" y="923544"/>
            <a:ext cx="1115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8" name="Google Shape;308;p49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Content Left (Body)">
  <p:cSld name="Slide Content Left (Body)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521208" y="923544"/>
            <a:ext cx="35751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1" name="Google Shape;311;p50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2" name="Google Shape;312;p50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3" name="Google Shape;313;p50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0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Content Left (Title, Body)">
  <p:cSld name="Slide Content Left (Title, Body)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521208" y="1609344"/>
            <a:ext cx="3575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7" name="Google Shape;317;p51"/>
          <p:cNvSpPr txBox="1"/>
          <p:nvPr>
            <p:ph type="title"/>
          </p:nvPr>
        </p:nvSpPr>
        <p:spPr>
          <a:xfrm>
            <a:off x="521208" y="923544"/>
            <a:ext cx="3575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8" name="Google Shape;318;p51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9" name="Google Shape;319;p51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0" name="Google Shape;320;p51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Content Right (Body)">
  <p:cSld name="Slide Content Right (Body)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4" name="Google Shape;324;p52"/>
          <p:cNvSpPr txBox="1"/>
          <p:nvPr>
            <p:ph idx="2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5" name="Google Shape;325;p52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2"/>
          <p:cNvSpPr txBox="1"/>
          <p:nvPr>
            <p:ph idx="3" type="body"/>
          </p:nvPr>
        </p:nvSpPr>
        <p:spPr>
          <a:xfrm>
            <a:off x="8101584" y="923544"/>
            <a:ext cx="35751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7" name="Google Shape;327;p52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Body)">
  <p:cSld name="Slide (Title, Body)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609600" y="609600"/>
            <a:ext cx="62738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609600" y="1905000"/>
            <a:ext cx="10972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Content Right (Title, Body)">
  <p:cSld name="Slide Content Right (Title, Body)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idx="1" type="body"/>
          </p:nvPr>
        </p:nvSpPr>
        <p:spPr>
          <a:xfrm>
            <a:off x="8101584" y="1609344"/>
            <a:ext cx="3575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type="title"/>
          </p:nvPr>
        </p:nvSpPr>
        <p:spPr>
          <a:xfrm>
            <a:off x="8101584" y="923544"/>
            <a:ext cx="3575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1" name="Google Shape;331;p53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2" name="Google Shape;332;p53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3" name="Google Shape;333;p53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Split Third (Body)">
  <p:cSld name="Slide Split Third (Body)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/>
          <p:nvPr/>
        </p:nvSpPr>
        <p:spPr>
          <a:xfrm>
            <a:off x="0" y="-1"/>
            <a:ext cx="4064100" cy="68580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4"/>
          <p:cNvSpPr txBox="1"/>
          <p:nvPr>
            <p:ph idx="1" type="body"/>
          </p:nvPr>
        </p:nvSpPr>
        <p:spPr>
          <a:xfrm>
            <a:off x="521208" y="923544"/>
            <a:ext cx="30267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8" name="Google Shape;338;p54"/>
          <p:cNvSpPr txBox="1"/>
          <p:nvPr>
            <p:ph idx="2" type="body"/>
          </p:nvPr>
        </p:nvSpPr>
        <p:spPr>
          <a:xfrm>
            <a:off x="521208" y="374904"/>
            <a:ext cx="3026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9" name="Google Shape;339;p54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0" name="Google Shape;340;p54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Split Third (Title, Body)">
  <p:cSld name="Slide Split Third (Title, Body)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/>
          <p:nvPr/>
        </p:nvSpPr>
        <p:spPr>
          <a:xfrm>
            <a:off x="0" y="-1"/>
            <a:ext cx="4064100" cy="68580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521208" y="1609344"/>
            <a:ext cx="30267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5" name="Google Shape;345;p55"/>
          <p:cNvSpPr txBox="1"/>
          <p:nvPr>
            <p:ph type="title"/>
          </p:nvPr>
        </p:nvSpPr>
        <p:spPr>
          <a:xfrm>
            <a:off x="521208" y="923544"/>
            <a:ext cx="30267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2" type="body"/>
          </p:nvPr>
        </p:nvSpPr>
        <p:spPr>
          <a:xfrm>
            <a:off x="521208" y="374904"/>
            <a:ext cx="3026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7" name="Google Shape;347;p55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8" name="Google Shape;348;p55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5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Split Half (Body)">
  <p:cSld name="Slide Split Half (Body)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6"/>
          <p:cNvSpPr txBox="1"/>
          <p:nvPr>
            <p:ph idx="1" type="body"/>
          </p:nvPr>
        </p:nvSpPr>
        <p:spPr>
          <a:xfrm>
            <a:off x="521208" y="923544"/>
            <a:ext cx="50565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2" type="body"/>
          </p:nvPr>
        </p:nvSpPr>
        <p:spPr>
          <a:xfrm>
            <a:off x="521208" y="374904"/>
            <a:ext cx="5056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5" name="Google Shape;355;p56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56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Split Half (Title, Body)">
  <p:cSld name="Slide Split Half (Title, Body)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57"/>
          <p:cNvSpPr txBox="1"/>
          <p:nvPr>
            <p:ph idx="1" type="body"/>
          </p:nvPr>
        </p:nvSpPr>
        <p:spPr>
          <a:xfrm>
            <a:off x="521208" y="1609344"/>
            <a:ext cx="50565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0" name="Google Shape;360;p57"/>
          <p:cNvSpPr txBox="1"/>
          <p:nvPr>
            <p:ph type="title"/>
          </p:nvPr>
        </p:nvSpPr>
        <p:spPr>
          <a:xfrm>
            <a:off x="521208" y="923544"/>
            <a:ext cx="5056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521208" y="374904"/>
            <a:ext cx="5056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3" name="Google Shape;363;p57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57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Split Image Left (Body)">
  <p:cSld name="Slide Split Image Left (Body)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/>
          <p:nvPr>
            <p:ph idx="2" type="pic"/>
          </p:nvPr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7" name="Google Shape;367;p58"/>
          <p:cNvSpPr txBox="1"/>
          <p:nvPr>
            <p:ph idx="1" type="body"/>
          </p:nvPr>
        </p:nvSpPr>
        <p:spPr>
          <a:xfrm>
            <a:off x="6611112" y="923544"/>
            <a:ext cx="50565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8" name="Google Shape;368;p58"/>
          <p:cNvSpPr txBox="1"/>
          <p:nvPr>
            <p:ph idx="3" type="body"/>
          </p:nvPr>
        </p:nvSpPr>
        <p:spPr>
          <a:xfrm>
            <a:off x="521208" y="374904"/>
            <a:ext cx="5056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9" name="Google Shape;369;p58"/>
          <p:cNvSpPr txBox="1"/>
          <p:nvPr>
            <p:ph idx="4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0" name="Google Shape;370;p58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Split Image Left (Title, Body)">
  <p:cSld name="Slide Split Image Left (Title, Body)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/>
          <p:nvPr>
            <p:ph idx="2" type="pic"/>
          </p:nvPr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4" name="Google Shape;374;p59"/>
          <p:cNvSpPr txBox="1"/>
          <p:nvPr>
            <p:ph idx="1" type="body"/>
          </p:nvPr>
        </p:nvSpPr>
        <p:spPr>
          <a:xfrm>
            <a:off x="6611112" y="1609344"/>
            <a:ext cx="5056500" cy="47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5" name="Google Shape;375;p59"/>
          <p:cNvSpPr txBox="1"/>
          <p:nvPr>
            <p:ph type="title"/>
          </p:nvPr>
        </p:nvSpPr>
        <p:spPr>
          <a:xfrm>
            <a:off x="6611112" y="923544"/>
            <a:ext cx="5056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6" name="Google Shape;376;p59"/>
          <p:cNvSpPr txBox="1"/>
          <p:nvPr>
            <p:ph idx="3" type="body"/>
          </p:nvPr>
        </p:nvSpPr>
        <p:spPr>
          <a:xfrm>
            <a:off x="521208" y="374904"/>
            <a:ext cx="5056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7" name="Google Shape;377;p59"/>
          <p:cNvSpPr txBox="1"/>
          <p:nvPr>
            <p:ph idx="4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8" name="Google Shape;378;p59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59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Split Image Right (Body)">
  <p:cSld name="Slide Split Image Right (Body)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/>
          <p:nvPr>
            <p:ph idx="2" type="pic"/>
          </p:nvPr>
        </p:nvSpPr>
        <p:spPr>
          <a:xfrm>
            <a:off x="6096000" y="-1"/>
            <a:ext cx="6096000" cy="68580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521208" y="374904"/>
            <a:ext cx="5056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3" name="Google Shape;383;p60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4" name="Google Shape;384;p60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60"/>
          <p:cNvSpPr txBox="1"/>
          <p:nvPr>
            <p:ph idx="4" type="body"/>
          </p:nvPr>
        </p:nvSpPr>
        <p:spPr>
          <a:xfrm>
            <a:off x="521208" y="923544"/>
            <a:ext cx="5056500" cy="54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6" name="Google Shape;386;p60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Split Image Right (Title, Body)">
  <p:cSld name="Slide Split Image Right (Title, Body)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/>
          <p:nvPr>
            <p:ph idx="2" type="pic"/>
          </p:nvPr>
        </p:nvSpPr>
        <p:spPr>
          <a:xfrm>
            <a:off x="6096000" y="-1"/>
            <a:ext cx="6096000" cy="6858000"/>
          </a:xfrm>
          <a:prstGeom prst="rect">
            <a:avLst/>
          </a:prstGeom>
          <a:solidFill>
            <a:srgbClr val="DADD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9" name="Google Shape;389;p61"/>
          <p:cNvSpPr txBox="1"/>
          <p:nvPr>
            <p:ph idx="1" type="body"/>
          </p:nvPr>
        </p:nvSpPr>
        <p:spPr>
          <a:xfrm>
            <a:off x="521208" y="374904"/>
            <a:ext cx="5056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0" name="Google Shape;390;p61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1" name="Google Shape;391;p61"/>
          <p:cNvSpPr txBox="1"/>
          <p:nvPr/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61"/>
          <p:cNvSpPr txBox="1"/>
          <p:nvPr>
            <p:ph idx="4" type="body"/>
          </p:nvPr>
        </p:nvSpPr>
        <p:spPr>
          <a:xfrm>
            <a:off x="521208" y="1609344"/>
            <a:ext cx="50565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61"/>
          <p:cNvSpPr txBox="1"/>
          <p:nvPr>
            <p:ph type="title"/>
          </p:nvPr>
        </p:nvSpPr>
        <p:spPr>
          <a:xfrm>
            <a:off x="521208" y="923544"/>
            <a:ext cx="5056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0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4" name="Google Shape;394;p61"/>
          <p:cNvSpPr txBox="1"/>
          <p:nvPr/>
        </p:nvSpPr>
        <p:spPr>
          <a:xfrm>
            <a:off x="7884800" y="6188425"/>
            <a:ext cx="3924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© 2018 Mesosphere, Inc. All Rights Reserved.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Body)">
  <p:cSld name="Slide (Title, Body)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>
            <p:ph type="title"/>
          </p:nvPr>
        </p:nvSpPr>
        <p:spPr>
          <a:xfrm>
            <a:off x="609600" y="6096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5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7" name="Google Shape;397;p62"/>
          <p:cNvSpPr txBox="1"/>
          <p:nvPr>
            <p:ph idx="1" type="body"/>
          </p:nvPr>
        </p:nvSpPr>
        <p:spPr>
          <a:xfrm>
            <a:off x="609600" y="1905000"/>
            <a:ext cx="10972800" cy="43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8" name="Google Shape;398;p62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2 Col Body)">
  <p:cSld name="Slide (Title, 2 Col Body)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09600" y="609600"/>
            <a:ext cx="62738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6400800" y="1905000"/>
            <a:ext cx="51816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609600" y="1905000"/>
            <a:ext cx="5181601" cy="43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) 1">
  <p:cSld name="1_Slide (Title)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609600" y="6096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5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1" name="Google Shape;401;p63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ide (Title, 2 Col Body)">
  <p:cSld name="1_Slide (Title, 2 Col Body)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>
            <p:ph idx="1" type="body"/>
          </p:nvPr>
        </p:nvSpPr>
        <p:spPr>
          <a:xfrm>
            <a:off x="609600" y="1905000"/>
            <a:ext cx="10915500" cy="43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9" name="Google Shape;409;p65"/>
          <p:cNvSpPr txBox="1"/>
          <p:nvPr>
            <p:ph type="title"/>
          </p:nvPr>
        </p:nvSpPr>
        <p:spPr>
          <a:xfrm>
            <a:off x="609600" y="609600"/>
            <a:ext cx="62736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23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1F222E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ent.png" id="411" name="Google Shape;41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6"/>
          <p:cNvSpPr txBox="1"/>
          <p:nvPr>
            <p:ph idx="1" type="body"/>
          </p:nvPr>
        </p:nvSpPr>
        <p:spPr>
          <a:xfrm>
            <a:off x="5415731" y="5537200"/>
            <a:ext cx="6166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3" name="Google Shape;413;p66"/>
          <p:cNvSpPr txBox="1"/>
          <p:nvPr>
            <p:ph type="title"/>
          </p:nvPr>
        </p:nvSpPr>
        <p:spPr>
          <a:xfrm>
            <a:off x="609600" y="609600"/>
            <a:ext cx="90933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defRPr b="0" i="0" sz="8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4" name="Google Shape;414;p66"/>
          <p:cNvSpPr txBox="1"/>
          <p:nvPr>
            <p:ph idx="2" type="body"/>
          </p:nvPr>
        </p:nvSpPr>
        <p:spPr>
          <a:xfrm>
            <a:off x="609600" y="4394200"/>
            <a:ext cx="9093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mesosphere-logo-inverse.png" id="415" name="Google Shape;41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1" y="5957582"/>
            <a:ext cx="2477631" cy="33527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6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75" lIns="19075" spcFirstLastPara="1" rIns="19075" wrap="square" tIns="190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 Alt, Title, Body)">
  <p:cSld name="Slide (Split Alt, Title, Body)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/>
          <p:nvPr/>
        </p:nvSpPr>
        <p:spPr>
          <a:xfrm>
            <a:off x="0" y="0"/>
            <a:ext cx="4064100" cy="6858000"/>
          </a:xfrm>
          <a:prstGeom prst="roundRect">
            <a:avLst>
              <a:gd fmla="val 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7"/>
          <p:cNvSpPr txBox="1"/>
          <p:nvPr>
            <p:ph idx="1" type="body"/>
          </p:nvPr>
        </p:nvSpPr>
        <p:spPr>
          <a:xfrm>
            <a:off x="4673600" y="609600"/>
            <a:ext cx="69339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75" lIns="19075" spcFirstLastPara="1" rIns="19075" wrap="square" tIns="19075">
            <a:noAutofit/>
          </a:bodyPr>
          <a:lstStyle>
            <a:lvl1pPr indent="-3048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0" name="Google Shape;420;p67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  <a:defRPr b="0" i="0" sz="3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hapter">
  <p:cSld name="1_Chapter">
    <p:bg>
      <p:bgPr>
        <a:solidFill>
          <a:srgbClr val="1F222E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/>
          <p:nvPr/>
        </p:nvSpPr>
        <p:spPr>
          <a:xfrm>
            <a:off x="0" y="0"/>
            <a:ext cx="7823100" cy="6858000"/>
          </a:xfrm>
          <a:prstGeom prst="roundRect">
            <a:avLst>
              <a:gd fmla="val 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68"/>
          <p:cNvSpPr txBox="1"/>
          <p:nvPr>
            <p:ph type="title"/>
          </p:nvPr>
        </p:nvSpPr>
        <p:spPr>
          <a:xfrm>
            <a:off x="609600" y="609600"/>
            <a:ext cx="66039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b="0" i="0" sz="4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4" name="Google Shape;424;p68"/>
          <p:cNvSpPr txBox="1"/>
          <p:nvPr/>
        </p:nvSpPr>
        <p:spPr>
          <a:xfrm>
            <a:off x="11012189" y="6622039"/>
            <a:ext cx="1179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8"/>
          <p:cNvSpPr txBox="1"/>
          <p:nvPr/>
        </p:nvSpPr>
        <p:spPr>
          <a:xfrm>
            <a:off x="5970195" y="6540500"/>
            <a:ext cx="245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hapter">
  <p:cSld name="2_Chapter">
    <p:bg>
      <p:bgPr>
        <a:solidFill>
          <a:schemeClr val="accen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9"/>
          <p:cNvSpPr/>
          <p:nvPr/>
        </p:nvSpPr>
        <p:spPr>
          <a:xfrm>
            <a:off x="0" y="0"/>
            <a:ext cx="7823100" cy="6858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69"/>
          <p:cNvSpPr txBox="1"/>
          <p:nvPr>
            <p:ph type="title"/>
          </p:nvPr>
        </p:nvSpPr>
        <p:spPr>
          <a:xfrm>
            <a:off x="609600" y="609600"/>
            <a:ext cx="66039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None/>
              <a:defRPr b="0" i="0" sz="47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9" name="Google Shape;429;p69"/>
          <p:cNvSpPr txBox="1"/>
          <p:nvPr/>
        </p:nvSpPr>
        <p:spPr>
          <a:xfrm>
            <a:off x="5970195" y="6540500"/>
            <a:ext cx="245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69"/>
          <p:cNvSpPr txBox="1"/>
          <p:nvPr/>
        </p:nvSpPr>
        <p:spPr>
          <a:xfrm>
            <a:off x="11012189" y="6622039"/>
            <a:ext cx="1179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ide (Title, 2 Col Body)">
  <p:cSld name="2_Slide (Title, 2 Col Body)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0"/>
          <p:cNvSpPr txBox="1"/>
          <p:nvPr>
            <p:ph idx="1" type="body"/>
          </p:nvPr>
        </p:nvSpPr>
        <p:spPr>
          <a:xfrm>
            <a:off x="609600" y="1905000"/>
            <a:ext cx="10915500" cy="43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7305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7305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7305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7305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3" name="Google Shape;433;p70"/>
          <p:cNvSpPr txBox="1"/>
          <p:nvPr>
            <p:ph type="title"/>
          </p:nvPr>
        </p:nvSpPr>
        <p:spPr>
          <a:xfrm>
            <a:off x="609600" y="609600"/>
            <a:ext cx="62736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7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Body)">
  <p:cSld name="Slide (Title, Body)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/>
          <p:nvPr>
            <p:ph type="title"/>
          </p:nvPr>
        </p:nvSpPr>
        <p:spPr>
          <a:xfrm>
            <a:off x="609600" y="6096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8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6" name="Google Shape;436;p71"/>
          <p:cNvSpPr txBox="1"/>
          <p:nvPr>
            <p:ph idx="1" type="body"/>
          </p:nvPr>
        </p:nvSpPr>
        <p:spPr>
          <a:xfrm>
            <a:off x="609600" y="1905000"/>
            <a:ext cx="10972800" cy="43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indent="-2857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7305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7305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7305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7305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7" name="Google Shape;437;p71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300" lIns="14300" spcFirstLastPara="1" rIns="14300" wrap="square" tIns="143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type="tx">
  <p:cSld name="TITLE_AND_BODY">
    <p:bg>
      <p:bgPr>
        <a:solidFill>
          <a:schemeClr val="accen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/>
          <p:nvPr/>
        </p:nvSpPr>
        <p:spPr>
          <a:xfrm>
            <a:off x="11012189" y="6622039"/>
            <a:ext cx="1179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2 Col Body)">
  <p:cSld name="Slide (Title, 2 Col Body)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3"/>
          <p:cNvSpPr txBox="1"/>
          <p:nvPr>
            <p:ph idx="1" type="body"/>
          </p:nvPr>
        </p:nvSpPr>
        <p:spPr>
          <a:xfrm>
            <a:off x="6400800" y="1905000"/>
            <a:ext cx="5181600" cy="43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indent="-2857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7305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7305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7305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7305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2" name="Google Shape;442;p73"/>
          <p:cNvSpPr txBox="1"/>
          <p:nvPr>
            <p:ph idx="2" type="body"/>
          </p:nvPr>
        </p:nvSpPr>
        <p:spPr>
          <a:xfrm>
            <a:off x="609601" y="1905000"/>
            <a:ext cx="5181600" cy="43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indent="-2857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7305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7305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7305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7305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7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3" name="Google Shape;443;p73"/>
          <p:cNvSpPr txBox="1"/>
          <p:nvPr>
            <p:ph type="title"/>
          </p:nvPr>
        </p:nvSpPr>
        <p:spPr>
          <a:xfrm>
            <a:off x="609600" y="609600"/>
            <a:ext cx="62736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7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3 Col Body)">
  <p:cSld name="Slide (Title, 3 Col Body)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609600" y="609600"/>
            <a:ext cx="62738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4470400" y="1905000"/>
            <a:ext cx="3251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609600" y="1905000"/>
            <a:ext cx="3251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3" type="body"/>
          </p:nvPr>
        </p:nvSpPr>
        <p:spPr>
          <a:xfrm>
            <a:off x="8331200" y="1905000"/>
            <a:ext cx="3251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hapter">
  <p:cSld name="3_Chapter">
    <p:bg>
      <p:bgPr>
        <a:solidFill>
          <a:srgbClr val="1F222E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/>
          <p:nvPr/>
        </p:nvSpPr>
        <p:spPr>
          <a:xfrm>
            <a:off x="0" y="0"/>
            <a:ext cx="7823100" cy="6858000"/>
          </a:xfrm>
          <a:prstGeom prst="roundRect">
            <a:avLst>
              <a:gd fmla="val 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74"/>
          <p:cNvSpPr txBox="1"/>
          <p:nvPr>
            <p:ph type="title"/>
          </p:nvPr>
        </p:nvSpPr>
        <p:spPr>
          <a:xfrm>
            <a:off x="609600" y="609600"/>
            <a:ext cx="66039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None/>
              <a:defRPr b="0" i="0" sz="4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7" name="Google Shape;447;p74"/>
          <p:cNvSpPr txBox="1"/>
          <p:nvPr/>
        </p:nvSpPr>
        <p:spPr>
          <a:xfrm>
            <a:off x="11012189" y="6622039"/>
            <a:ext cx="1179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74"/>
          <p:cNvSpPr txBox="1"/>
          <p:nvPr/>
        </p:nvSpPr>
        <p:spPr>
          <a:xfrm>
            <a:off x="5970195" y="6540500"/>
            <a:ext cx="245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 Light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Content Left (Title, Body)">
  <p:cSld name="Slide Content Left (Title, Body)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idx="1" type="body"/>
          </p:nvPr>
        </p:nvSpPr>
        <p:spPr>
          <a:xfrm>
            <a:off x="521208" y="1609344"/>
            <a:ext cx="3575100" cy="47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0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B20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B20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1" name="Google Shape;451;p75"/>
          <p:cNvSpPr txBox="1"/>
          <p:nvPr>
            <p:ph type="title"/>
          </p:nvPr>
        </p:nvSpPr>
        <p:spPr>
          <a:xfrm>
            <a:off x="521208" y="923544"/>
            <a:ext cx="3575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24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2" name="Google Shape;452;p75"/>
          <p:cNvSpPr txBox="1"/>
          <p:nvPr>
            <p:ph idx="2" type="body"/>
          </p:nvPr>
        </p:nvSpPr>
        <p:spPr>
          <a:xfrm>
            <a:off x="521208" y="374904"/>
            <a:ext cx="641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3" name="Google Shape;453;p75"/>
          <p:cNvSpPr txBox="1"/>
          <p:nvPr>
            <p:ph idx="3" type="body"/>
          </p:nvPr>
        </p:nvSpPr>
        <p:spPr>
          <a:xfrm>
            <a:off x="7159752" y="374904"/>
            <a:ext cx="3557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4" name="Google Shape;454;p75"/>
          <p:cNvSpPr txBox="1"/>
          <p:nvPr/>
        </p:nvSpPr>
        <p:spPr>
          <a:xfrm>
            <a:off x="10945368" y="374904"/>
            <a:ext cx="73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Roboto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100" u="none" cap="none" strike="noStrike">
              <a:solidFill>
                <a:srgbClr val="1F22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1F222E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ent.png" id="460" name="Google Shape;46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7"/>
          <p:cNvSpPr txBox="1"/>
          <p:nvPr>
            <p:ph idx="1" type="body"/>
          </p:nvPr>
        </p:nvSpPr>
        <p:spPr>
          <a:xfrm>
            <a:off x="5415731" y="5537200"/>
            <a:ext cx="6166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77"/>
          <p:cNvSpPr txBox="1"/>
          <p:nvPr>
            <p:ph type="title"/>
          </p:nvPr>
        </p:nvSpPr>
        <p:spPr>
          <a:xfrm>
            <a:off x="609600" y="609600"/>
            <a:ext cx="90933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8000"/>
              <a:buFont typeface="Roboto"/>
              <a:buNone/>
              <a:defRPr b="0" i="0" sz="8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3" name="Google Shape;463;p77"/>
          <p:cNvSpPr txBox="1"/>
          <p:nvPr>
            <p:ph idx="2" type="body"/>
          </p:nvPr>
        </p:nvSpPr>
        <p:spPr>
          <a:xfrm>
            <a:off x="609600" y="4394200"/>
            <a:ext cx="9093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Mesosphere%2520Logo%2520%2528Horizontal%252C%2520Inverse%2529-BkZMYPPZR.png" id="464" name="Google Shape;46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5911850"/>
            <a:ext cx="2477700" cy="4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7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Body)">
  <p:cSld name="Slide (Title, Body)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/>
          <p:nvPr/>
        </p:nvSpPr>
        <p:spPr>
          <a:xfrm>
            <a:off x="609600" y="457200"/>
            <a:ext cx="203100" cy="12900"/>
          </a:xfrm>
          <a:prstGeom prst="roundRect">
            <a:avLst>
              <a:gd fmla="val 0" name="adj"/>
            </a:avLst>
          </a:prstGeom>
          <a:solidFill>
            <a:srgbClr val="1F222E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8" name="Google Shape;468;p78"/>
          <p:cNvSpPr txBox="1"/>
          <p:nvPr>
            <p:ph type="title"/>
          </p:nvPr>
        </p:nvSpPr>
        <p:spPr>
          <a:xfrm>
            <a:off x="609600" y="6096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9" name="Google Shape;469;p78"/>
          <p:cNvSpPr txBox="1"/>
          <p:nvPr>
            <p:ph idx="1" type="body"/>
          </p:nvPr>
        </p:nvSpPr>
        <p:spPr>
          <a:xfrm>
            <a:off x="609600" y="1905000"/>
            <a:ext cx="10972800" cy="43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0" name="Google Shape;470;p78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)">
  <p:cSld name="Slide (Title)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/>
          <p:nvPr/>
        </p:nvSpPr>
        <p:spPr>
          <a:xfrm>
            <a:off x="609600" y="457200"/>
            <a:ext cx="203100" cy="12900"/>
          </a:xfrm>
          <a:prstGeom prst="roundRect">
            <a:avLst>
              <a:gd fmla="val 0" name="adj"/>
            </a:avLst>
          </a:prstGeom>
          <a:solidFill>
            <a:srgbClr val="1F222E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79"/>
          <p:cNvSpPr txBox="1"/>
          <p:nvPr>
            <p:ph type="title"/>
          </p:nvPr>
        </p:nvSpPr>
        <p:spPr>
          <a:xfrm>
            <a:off x="609600" y="6096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4" name="Google Shape;474;p79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 Alt, Title, Body)">
  <p:cSld name="Slide (Split Alt, Title, Body)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/>
          <p:nvPr/>
        </p:nvSpPr>
        <p:spPr>
          <a:xfrm>
            <a:off x="0" y="0"/>
            <a:ext cx="4368900" cy="6858000"/>
          </a:xfrm>
          <a:prstGeom prst="roundRect">
            <a:avLst>
              <a:gd fmla="val 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p80"/>
          <p:cNvSpPr/>
          <p:nvPr/>
        </p:nvSpPr>
        <p:spPr>
          <a:xfrm>
            <a:off x="609600" y="457200"/>
            <a:ext cx="203100" cy="12900"/>
          </a:xfrm>
          <a:prstGeom prst="roundRect">
            <a:avLst>
              <a:gd fmla="val 0" name="adj"/>
            </a:avLst>
          </a:prstGeom>
          <a:solidFill>
            <a:srgbClr val="1F222E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80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"/>
              <a:buNone/>
              <a:defRPr b="0" i="0" sz="3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9" name="Google Shape;479;p80"/>
          <p:cNvSpPr txBox="1"/>
          <p:nvPr>
            <p:ph idx="1" type="body"/>
          </p:nvPr>
        </p:nvSpPr>
        <p:spPr>
          <a:xfrm>
            <a:off x="4978400" y="609600"/>
            <a:ext cx="67179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0" name="Google Shape;480;p80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mper">
  <p:cSld name="Bumper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2"/>
          <p:cNvSpPr txBox="1"/>
          <p:nvPr>
            <p:ph type="title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7D58FF"/>
              </a:buClr>
              <a:buSzPts val="4700"/>
              <a:buFont typeface="Roboto"/>
              <a:buNone/>
              <a:defRPr b="0" i="0" sz="47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5" name="Google Shape;485;p82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, Title)">
  <p:cSld name="Slide (Split, Title)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3"/>
          <p:cNvSpPr/>
          <p:nvPr/>
        </p:nvSpPr>
        <p:spPr>
          <a:xfrm>
            <a:off x="609600" y="457200"/>
            <a:ext cx="203100" cy="12900"/>
          </a:xfrm>
          <a:prstGeom prst="roundRect">
            <a:avLst>
              <a:gd fmla="val 0" name="adj"/>
            </a:avLst>
          </a:prstGeom>
          <a:solidFill>
            <a:srgbClr val="1F222E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83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9" name="Google Shape;489;p83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, Title, Body)">
  <p:cSld name="Slide (Split, Title, Body)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4"/>
          <p:cNvSpPr/>
          <p:nvPr/>
        </p:nvSpPr>
        <p:spPr>
          <a:xfrm>
            <a:off x="609600" y="457200"/>
            <a:ext cx="203100" cy="12900"/>
          </a:xfrm>
          <a:prstGeom prst="roundRect">
            <a:avLst>
              <a:gd fmla="val 0" name="adj"/>
            </a:avLst>
          </a:prstGeom>
          <a:solidFill>
            <a:srgbClr val="1F222E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84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3" name="Google Shape;493;p84"/>
          <p:cNvSpPr txBox="1"/>
          <p:nvPr>
            <p:ph idx="1" type="body"/>
          </p:nvPr>
        </p:nvSpPr>
        <p:spPr>
          <a:xfrm>
            <a:off x="4978400" y="609600"/>
            <a:ext cx="67179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4" name="Google Shape;494;p84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, Title)">
  <p:cSld name="Slide (Split, Title)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09600" y="609600"/>
            <a:ext cx="3251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lide (Title, 2 Col Body)">
  <p:cSld name="1_Slide (Title, 2 Col Body)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5"/>
          <p:cNvSpPr txBox="1"/>
          <p:nvPr>
            <p:ph idx="1" type="body"/>
          </p:nvPr>
        </p:nvSpPr>
        <p:spPr>
          <a:xfrm>
            <a:off x="609600" y="1905000"/>
            <a:ext cx="10915500" cy="43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7" name="Google Shape;497;p85"/>
          <p:cNvSpPr txBox="1"/>
          <p:nvPr>
            <p:ph type="title"/>
          </p:nvPr>
        </p:nvSpPr>
        <p:spPr>
          <a:xfrm>
            <a:off x="609600" y="6096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, 3 Col Body)">
  <p:cSld name="Slide (Title, 3 Col Body)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6"/>
          <p:cNvSpPr/>
          <p:nvPr/>
        </p:nvSpPr>
        <p:spPr>
          <a:xfrm>
            <a:off x="609600" y="457200"/>
            <a:ext cx="203100" cy="12900"/>
          </a:xfrm>
          <a:prstGeom prst="roundRect">
            <a:avLst>
              <a:gd fmla="val 0" name="adj"/>
            </a:avLst>
          </a:prstGeom>
          <a:solidFill>
            <a:srgbClr val="1F222E"/>
          </a:solidFill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800"/>
              <a:buFont typeface="Proxima Nova"/>
              <a:buNone/>
            </a:pPr>
            <a:r>
              <a:t/>
            </a:r>
            <a:endParaRPr b="1" i="0" sz="800" u="none" cap="none" strike="noStrik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Google Shape;500;p86"/>
          <p:cNvSpPr txBox="1"/>
          <p:nvPr>
            <p:ph type="title"/>
          </p:nvPr>
        </p:nvSpPr>
        <p:spPr>
          <a:xfrm>
            <a:off x="609600" y="609600"/>
            <a:ext cx="6273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5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1" name="Google Shape;501;p86"/>
          <p:cNvSpPr txBox="1"/>
          <p:nvPr>
            <p:ph idx="1" type="body"/>
          </p:nvPr>
        </p:nvSpPr>
        <p:spPr>
          <a:xfrm>
            <a:off x="4368800" y="1905000"/>
            <a:ext cx="3454500" cy="43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2" name="Google Shape;502;p86"/>
          <p:cNvSpPr txBox="1"/>
          <p:nvPr>
            <p:ph idx="2" type="body"/>
          </p:nvPr>
        </p:nvSpPr>
        <p:spPr>
          <a:xfrm>
            <a:off x="609600" y="1905000"/>
            <a:ext cx="3454500" cy="43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3" name="Google Shape;503;p86"/>
          <p:cNvSpPr txBox="1"/>
          <p:nvPr>
            <p:ph idx="3" type="body"/>
          </p:nvPr>
        </p:nvSpPr>
        <p:spPr>
          <a:xfrm>
            <a:off x="8128000" y="1905000"/>
            <a:ext cx="3454500" cy="43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4" name="Google Shape;504;p86"/>
          <p:cNvSpPr txBox="1"/>
          <p:nvPr>
            <p:ph idx="12" type="sldNum"/>
          </p:nvPr>
        </p:nvSpPr>
        <p:spPr>
          <a:xfrm>
            <a:off x="5976339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Body)" type="tx">
  <p:cSld name="TITLE_AND_BODY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7"/>
          <p:cNvSpPr txBox="1"/>
          <p:nvPr>
            <p:ph idx="1" type="body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7" name="Google Shape;507;p87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Title) 1">
  <p:cSld name="1_Slide (Title)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>
            <p:ph type="title"/>
          </p:nvPr>
        </p:nvSpPr>
        <p:spPr>
          <a:xfrm>
            <a:off x="609600" y="609600"/>
            <a:ext cx="62736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100"/>
              <a:buFont typeface="Roboto"/>
              <a:buNone/>
              <a:defRPr b="0" i="0" sz="31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0" name="Google Shape;510;p88"/>
          <p:cNvSpPr txBox="1"/>
          <p:nvPr>
            <p:ph idx="12" type="sldNum"/>
          </p:nvPr>
        </p:nvSpPr>
        <p:spPr>
          <a:xfrm>
            <a:off x="5976340" y="6540500"/>
            <a:ext cx="2328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(Split, Title, Body)">
  <p:cSld name="Slide (Split, Title, Body)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609600" y="609600"/>
            <a:ext cx="3251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b="0" i="0" sz="30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470400" y="609600"/>
            <a:ext cx="71120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0" Type="http://schemas.openxmlformats.org/officeDocument/2006/relationships/theme" Target="../theme/theme5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2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•"/>
              <a:defRPr b="0" i="0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•"/>
              <a:defRPr b="0" i="0" sz="1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844550" y="476250"/>
            <a:ext cx="1050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457200" lvl="2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685800" lvl="3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914400" lvl="4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1143000" lvl="5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1371600" lvl="6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1600200" lvl="7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1828800" lvl="8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40" y="6597130"/>
            <a:ext cx="23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521208" y="923544"/>
            <a:ext cx="1115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3200"/>
              <a:buFont typeface="Roboto"/>
              <a:buNone/>
              <a:defRPr b="0" i="0" sz="3200" u="none" cap="none" strike="noStrik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" name="Google Shape;197;p34"/>
          <p:cNvSpPr txBox="1"/>
          <p:nvPr>
            <p:ph idx="12" type="sldNum"/>
          </p:nvPr>
        </p:nvSpPr>
        <p:spPr>
          <a:xfrm>
            <a:off x="10945368" y="374904"/>
            <a:ext cx="731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SzPts val="1100"/>
              <a:buFont typeface="Roboto"/>
              <a:buNone/>
              <a:defRPr b="0" i="0" sz="11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521208" y="1619250"/>
            <a:ext cx="111561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A1F29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1A1F29"/>
              </a:buClr>
              <a:buSzPts val="1900"/>
              <a:buFont typeface="Roboto"/>
              <a:buChar char="•"/>
              <a:defRPr b="0" i="0" sz="2400" u="none" cap="none" strike="noStrike">
                <a:solidFill>
                  <a:srgbClr val="1A1F2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 txBox="1"/>
          <p:nvPr>
            <p:ph idx="1" type="body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2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2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2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b="0" i="0" sz="1200" u="none" cap="none" strike="noStrik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4" name="Google Shape;404;p64"/>
          <p:cNvSpPr txBox="1"/>
          <p:nvPr>
            <p:ph type="title"/>
          </p:nvPr>
        </p:nvSpPr>
        <p:spPr>
          <a:xfrm>
            <a:off x="844551" y="476251"/>
            <a:ext cx="10502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75" lIns="19075" spcFirstLastPara="1" rIns="19075" wrap="square" tIns="19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5" name="Google Shape;405;p64"/>
          <p:cNvSpPr txBox="1"/>
          <p:nvPr/>
        </p:nvSpPr>
        <p:spPr>
          <a:xfrm>
            <a:off x="5973369" y="6540500"/>
            <a:ext cx="245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1012189" y="6622039"/>
            <a:ext cx="1179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Roboto"/>
              <a:buNone/>
            </a:pPr>
            <a:r>
              <a:rPr b="0" i="0" lang="en-US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CONFIDENTIAL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/>
          <p:nvPr>
            <p:ph idx="1" type="body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9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ts val="1300"/>
              <a:buFont typeface="Roboto"/>
              <a:buChar char="•"/>
              <a:defRPr b="0" i="0" sz="1900" u="none" cap="none" strike="noStrik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7" name="Google Shape;457;p76"/>
          <p:cNvSpPr txBox="1"/>
          <p:nvPr>
            <p:ph type="title"/>
          </p:nvPr>
        </p:nvSpPr>
        <p:spPr>
          <a:xfrm>
            <a:off x="844550" y="476250"/>
            <a:ext cx="105033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8" name="Google Shape;458;p76"/>
          <p:cNvSpPr txBox="1"/>
          <p:nvPr>
            <p:ph idx="12" type="sldNum"/>
          </p:nvPr>
        </p:nvSpPr>
        <p:spPr>
          <a:xfrm>
            <a:off x="5976340" y="6540500"/>
            <a:ext cx="233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5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5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.png"/><Relationship Id="rId21" Type="http://schemas.openxmlformats.org/officeDocument/2006/relationships/image" Target="../media/image9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5" Type="http://schemas.openxmlformats.org/officeDocument/2006/relationships/image" Target="../media/image56.png"/><Relationship Id="rId6" Type="http://schemas.openxmlformats.org/officeDocument/2006/relationships/image" Target="../media/image40.png"/><Relationship Id="rId7" Type="http://schemas.openxmlformats.org/officeDocument/2006/relationships/image" Target="../media/image76.png"/><Relationship Id="rId8" Type="http://schemas.openxmlformats.org/officeDocument/2006/relationships/image" Target="../media/image38.png"/><Relationship Id="rId11" Type="http://schemas.openxmlformats.org/officeDocument/2006/relationships/image" Target="../media/image39.png"/><Relationship Id="rId10" Type="http://schemas.openxmlformats.org/officeDocument/2006/relationships/image" Target="../media/image46.png"/><Relationship Id="rId13" Type="http://schemas.openxmlformats.org/officeDocument/2006/relationships/image" Target="../media/image44.png"/><Relationship Id="rId12" Type="http://schemas.openxmlformats.org/officeDocument/2006/relationships/image" Target="../media/image49.png"/><Relationship Id="rId15" Type="http://schemas.openxmlformats.org/officeDocument/2006/relationships/image" Target="../media/image86.png"/><Relationship Id="rId14" Type="http://schemas.openxmlformats.org/officeDocument/2006/relationships/image" Target="../media/image45.png"/><Relationship Id="rId17" Type="http://schemas.openxmlformats.org/officeDocument/2006/relationships/image" Target="../media/image55.png"/><Relationship Id="rId16" Type="http://schemas.openxmlformats.org/officeDocument/2006/relationships/image" Target="../media/image48.png"/><Relationship Id="rId19" Type="http://schemas.openxmlformats.org/officeDocument/2006/relationships/image" Target="../media/image47.png"/><Relationship Id="rId18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9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1" Type="http://schemas.openxmlformats.org/officeDocument/2006/relationships/image" Target="../media/image70.png"/><Relationship Id="rId10" Type="http://schemas.openxmlformats.org/officeDocument/2006/relationships/image" Target="../media/image73.png"/><Relationship Id="rId13" Type="http://schemas.openxmlformats.org/officeDocument/2006/relationships/image" Target="../media/image71.png"/><Relationship Id="rId12" Type="http://schemas.openxmlformats.org/officeDocument/2006/relationships/image" Target="../media/image66.png"/><Relationship Id="rId15" Type="http://schemas.openxmlformats.org/officeDocument/2006/relationships/image" Target="../media/image67.png"/><Relationship Id="rId14" Type="http://schemas.openxmlformats.org/officeDocument/2006/relationships/image" Target="../media/image75.png"/><Relationship Id="rId17" Type="http://schemas.openxmlformats.org/officeDocument/2006/relationships/image" Target="../media/image74.png"/><Relationship Id="rId16" Type="http://schemas.openxmlformats.org/officeDocument/2006/relationships/image" Target="../media/image65.png"/><Relationship Id="rId19" Type="http://schemas.openxmlformats.org/officeDocument/2006/relationships/image" Target="../media/image72.png"/><Relationship Id="rId18" Type="http://schemas.openxmlformats.org/officeDocument/2006/relationships/image" Target="../media/image9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77.png"/><Relationship Id="rId6" Type="http://schemas.openxmlformats.org/officeDocument/2006/relationships/image" Target="../media/image52.png"/><Relationship Id="rId7" Type="http://schemas.openxmlformats.org/officeDocument/2006/relationships/image" Target="../media/image8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5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5.png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2.png"/><Relationship Id="rId4" Type="http://schemas.openxmlformats.org/officeDocument/2006/relationships/image" Target="../media/image21.png"/><Relationship Id="rId5" Type="http://schemas.openxmlformats.org/officeDocument/2006/relationships/image" Target="../media/image79.png"/><Relationship Id="rId6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5.png"/><Relationship Id="rId4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.png"/><Relationship Id="rId22" Type="http://schemas.openxmlformats.org/officeDocument/2006/relationships/image" Target="../media/image72.png"/><Relationship Id="rId21" Type="http://schemas.openxmlformats.org/officeDocument/2006/relationships/image" Target="../media/image91.png"/><Relationship Id="rId23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Relationship Id="rId8" Type="http://schemas.openxmlformats.org/officeDocument/2006/relationships/image" Target="../media/image62.png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13" Type="http://schemas.openxmlformats.org/officeDocument/2006/relationships/image" Target="../media/image73.png"/><Relationship Id="rId12" Type="http://schemas.openxmlformats.org/officeDocument/2006/relationships/image" Target="../media/image64.png"/><Relationship Id="rId15" Type="http://schemas.openxmlformats.org/officeDocument/2006/relationships/image" Target="../media/image66.png"/><Relationship Id="rId14" Type="http://schemas.openxmlformats.org/officeDocument/2006/relationships/image" Target="../media/image70.png"/><Relationship Id="rId17" Type="http://schemas.openxmlformats.org/officeDocument/2006/relationships/image" Target="../media/image75.png"/><Relationship Id="rId16" Type="http://schemas.openxmlformats.org/officeDocument/2006/relationships/image" Target="../media/image71.png"/><Relationship Id="rId19" Type="http://schemas.openxmlformats.org/officeDocument/2006/relationships/image" Target="../media/image65.png"/><Relationship Id="rId18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9" Type="http://schemas.openxmlformats.org/officeDocument/2006/relationships/image" Target="../media/image96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11" Type="http://schemas.openxmlformats.org/officeDocument/2006/relationships/image" Target="../media/image94.png"/><Relationship Id="rId10" Type="http://schemas.openxmlformats.org/officeDocument/2006/relationships/image" Target="../media/image93.png"/><Relationship Id="rId13" Type="http://schemas.openxmlformats.org/officeDocument/2006/relationships/image" Target="../media/image90.png"/><Relationship Id="rId12" Type="http://schemas.openxmlformats.org/officeDocument/2006/relationships/image" Target="../media/image87.png"/><Relationship Id="rId14" Type="http://schemas.openxmlformats.org/officeDocument/2006/relationships/image" Target="../media/image8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2.png"/><Relationship Id="rId4" Type="http://schemas.openxmlformats.org/officeDocument/2006/relationships/image" Target="../media/image21.png"/><Relationship Id="rId5" Type="http://schemas.openxmlformats.org/officeDocument/2006/relationships/image" Target="../media/image79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Relationship Id="rId11" Type="http://schemas.openxmlformats.org/officeDocument/2006/relationships/image" Target="../media/image23.png"/><Relationship Id="rId10" Type="http://schemas.openxmlformats.org/officeDocument/2006/relationships/image" Target="../media/image31.png"/><Relationship Id="rId12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8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108" y="-14"/>
            <a:ext cx="12194219" cy="685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9"/>
          <p:cNvSpPr txBox="1"/>
          <p:nvPr>
            <p:ph idx="1" type="body"/>
          </p:nvPr>
        </p:nvSpPr>
        <p:spPr>
          <a:xfrm>
            <a:off x="5321808" y="5422392"/>
            <a:ext cx="6345900" cy="9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Toronto - 7/18/</a:t>
            </a:r>
            <a:r>
              <a:rPr lang="en-US"/>
              <a:t>2019</a:t>
            </a:r>
            <a:endParaRPr/>
          </a:p>
        </p:txBody>
      </p:sp>
      <p:sp>
        <p:nvSpPr>
          <p:cNvPr id="517" name="Google Shape;517;p89"/>
          <p:cNvSpPr txBox="1"/>
          <p:nvPr>
            <p:ph type="title"/>
          </p:nvPr>
        </p:nvSpPr>
        <p:spPr>
          <a:xfrm>
            <a:off x="521200" y="566947"/>
            <a:ext cx="92628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Native Workshop</a:t>
            </a:r>
            <a:endParaRPr/>
          </a:p>
        </p:txBody>
      </p:sp>
      <p:sp>
        <p:nvSpPr>
          <p:cNvPr id="518" name="Google Shape;518;p89"/>
          <p:cNvSpPr txBox="1"/>
          <p:nvPr>
            <p:ph idx="2" type="body"/>
          </p:nvPr>
        </p:nvSpPr>
        <p:spPr>
          <a:xfrm>
            <a:off x="521199" y="2097542"/>
            <a:ext cx="100560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Managing Kubernetes at Scale</a:t>
            </a:r>
            <a:endParaRPr/>
          </a:p>
        </p:txBody>
      </p:sp>
      <p:pic>
        <p:nvPicPr>
          <p:cNvPr descr="mesosphere-logo-inverse.png" id="519" name="Google Shape;51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5972816"/>
            <a:ext cx="2190750" cy="2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9"/>
          <p:cNvSpPr txBox="1"/>
          <p:nvPr>
            <p:ph idx="2" type="body"/>
          </p:nvPr>
        </p:nvSpPr>
        <p:spPr>
          <a:xfrm>
            <a:off x="609600" y="3799125"/>
            <a:ext cx="95679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Presenters: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Mesosphere:  Craig Twigger, James Dyckowski, Greg Palmer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Mayadata:       Philippe Theriault, Patrick Hoolboom</a:t>
            </a:r>
            <a:endParaRPr/>
          </a:p>
        </p:txBody>
      </p:sp>
      <p:pic>
        <p:nvPicPr>
          <p:cNvPr id="521" name="Google Shape;52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300" y="5808825"/>
            <a:ext cx="1878037" cy="5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8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Demo 1</a:t>
            </a:r>
            <a:endParaRPr/>
          </a:p>
        </p:txBody>
      </p:sp>
      <p:sp>
        <p:nvSpPr>
          <p:cNvPr id="693" name="Google Shape;693;p98"/>
          <p:cNvSpPr txBox="1"/>
          <p:nvPr/>
        </p:nvSpPr>
        <p:spPr>
          <a:xfrm>
            <a:off x="4580025" y="1205900"/>
            <a:ext cx="7037700" cy="3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Konvoy 101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Quickly Launch a Kubernetes Cluster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Show Operations Portal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99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9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700" name="Google Shape;700;p99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99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00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0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708" name="Google Shape;708;p100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00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710" name="Google Shape;710;p100"/>
          <p:cNvCxnSpPr>
            <a:stCxn id="708" idx="0"/>
            <a:endCxn id="711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11" name="Google Shape;711;p100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100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01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01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719" name="Google Shape;719;p101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01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721" name="Google Shape;721;p101"/>
          <p:cNvCxnSpPr>
            <a:stCxn id="719" idx="0"/>
            <a:endCxn id="722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22" name="Google Shape;722;p101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101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724" name="Google Shape;724;p101"/>
          <p:cNvCxnSpPr>
            <a:stCxn id="725" idx="2"/>
            <a:endCxn id="722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25" name="Google Shape;725;p101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101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02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2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733" name="Google Shape;733;p102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102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735" name="Google Shape;735;p102"/>
          <p:cNvCxnSpPr>
            <a:stCxn id="733" idx="0"/>
            <a:endCxn id="736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36" name="Google Shape;736;p102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102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738" name="Google Shape;738;p102"/>
          <p:cNvCxnSpPr>
            <a:stCxn id="739" idx="2"/>
            <a:endCxn id="736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39" name="Google Shape;739;p102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102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  <p:cxnSp>
        <p:nvCxnSpPr>
          <p:cNvPr id="741" name="Google Shape;741;p102"/>
          <p:cNvCxnSpPr>
            <a:stCxn id="739" idx="0"/>
            <a:endCxn id="742" idx="6"/>
          </p:cNvCxnSpPr>
          <p:nvPr/>
        </p:nvCxnSpPr>
        <p:spPr>
          <a:xfrm rot="10800000">
            <a:off x="9283110" y="1719888"/>
            <a:ext cx="460500" cy="3618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42" name="Google Shape;742;p102"/>
          <p:cNvSpPr/>
          <p:nvPr/>
        </p:nvSpPr>
        <p:spPr>
          <a:xfrm>
            <a:off x="8820583" y="150126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102"/>
          <p:cNvSpPr/>
          <p:nvPr/>
        </p:nvSpPr>
        <p:spPr>
          <a:xfrm>
            <a:off x="9335300" y="1531450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03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03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750" name="Google Shape;750;p103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103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752" name="Google Shape;752;p103"/>
          <p:cNvCxnSpPr>
            <a:stCxn id="750" idx="0"/>
            <a:endCxn id="753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53" name="Google Shape;753;p103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103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755" name="Google Shape;755;p103"/>
          <p:cNvCxnSpPr>
            <a:stCxn id="756" idx="2"/>
            <a:endCxn id="753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56" name="Google Shape;756;p103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103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  <p:cxnSp>
        <p:nvCxnSpPr>
          <p:cNvPr id="758" name="Google Shape;758;p103"/>
          <p:cNvCxnSpPr>
            <a:stCxn id="756" idx="0"/>
            <a:endCxn id="759" idx="6"/>
          </p:cNvCxnSpPr>
          <p:nvPr/>
        </p:nvCxnSpPr>
        <p:spPr>
          <a:xfrm rot="10800000">
            <a:off x="9283110" y="1719888"/>
            <a:ext cx="460500" cy="3618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59" name="Google Shape;759;p103"/>
          <p:cNvSpPr/>
          <p:nvPr/>
        </p:nvSpPr>
        <p:spPr>
          <a:xfrm>
            <a:off x="8820583" y="150126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103"/>
          <p:cNvSpPr/>
          <p:nvPr/>
        </p:nvSpPr>
        <p:spPr>
          <a:xfrm>
            <a:off x="9335300" y="1531450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100"/>
          </a:p>
        </p:txBody>
      </p:sp>
      <p:cxnSp>
        <p:nvCxnSpPr>
          <p:cNvPr id="761" name="Google Shape;761;p103"/>
          <p:cNvCxnSpPr>
            <a:stCxn id="762" idx="0"/>
            <a:endCxn id="759" idx="4"/>
          </p:cNvCxnSpPr>
          <p:nvPr/>
        </p:nvCxnSpPr>
        <p:spPr>
          <a:xfrm rot="10800000">
            <a:off x="9051807" y="1938487"/>
            <a:ext cx="0" cy="865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62" name="Google Shape;762;p103"/>
          <p:cNvSpPr/>
          <p:nvPr/>
        </p:nvSpPr>
        <p:spPr>
          <a:xfrm>
            <a:off x="8820507" y="2803687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03"/>
          <p:cNvSpPr/>
          <p:nvPr/>
        </p:nvSpPr>
        <p:spPr>
          <a:xfrm>
            <a:off x="7736508" y="2544071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View and Search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04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04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770" name="Google Shape;770;p104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104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772" name="Google Shape;772;p104"/>
          <p:cNvCxnSpPr>
            <a:stCxn id="770" idx="0"/>
            <a:endCxn id="773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73" name="Google Shape;773;p104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104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775" name="Google Shape;775;p104"/>
          <p:cNvCxnSpPr>
            <a:stCxn id="776" idx="2"/>
            <a:endCxn id="773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76" name="Google Shape;776;p104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104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  <p:cxnSp>
        <p:nvCxnSpPr>
          <p:cNvPr id="778" name="Google Shape;778;p104"/>
          <p:cNvCxnSpPr>
            <a:stCxn id="776" idx="0"/>
            <a:endCxn id="779" idx="6"/>
          </p:cNvCxnSpPr>
          <p:nvPr/>
        </p:nvCxnSpPr>
        <p:spPr>
          <a:xfrm rot="10800000">
            <a:off x="9283110" y="1719888"/>
            <a:ext cx="460500" cy="3618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79" name="Google Shape;779;p104"/>
          <p:cNvSpPr/>
          <p:nvPr/>
        </p:nvSpPr>
        <p:spPr>
          <a:xfrm>
            <a:off x="8820583" y="150126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104"/>
          <p:cNvSpPr/>
          <p:nvPr/>
        </p:nvSpPr>
        <p:spPr>
          <a:xfrm>
            <a:off x="9335300" y="1531450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100"/>
          </a:p>
        </p:txBody>
      </p:sp>
      <p:cxnSp>
        <p:nvCxnSpPr>
          <p:cNvPr id="781" name="Google Shape;781;p104"/>
          <p:cNvCxnSpPr>
            <a:stCxn id="782" idx="0"/>
            <a:endCxn id="779" idx="4"/>
          </p:cNvCxnSpPr>
          <p:nvPr/>
        </p:nvCxnSpPr>
        <p:spPr>
          <a:xfrm rot="10800000">
            <a:off x="9051807" y="1938487"/>
            <a:ext cx="0" cy="865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82" name="Google Shape;782;p104"/>
          <p:cNvSpPr/>
          <p:nvPr/>
        </p:nvSpPr>
        <p:spPr>
          <a:xfrm>
            <a:off x="8820507" y="2803687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04"/>
          <p:cNvSpPr/>
          <p:nvPr/>
        </p:nvSpPr>
        <p:spPr>
          <a:xfrm>
            <a:off x="7736508" y="2544071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View and Search</a:t>
            </a:r>
            <a:endParaRPr sz="1100"/>
          </a:p>
        </p:txBody>
      </p:sp>
      <p:cxnSp>
        <p:nvCxnSpPr>
          <p:cNvPr id="784" name="Google Shape;784;p104"/>
          <p:cNvCxnSpPr>
            <a:endCxn id="782" idx="4"/>
          </p:cNvCxnSpPr>
          <p:nvPr/>
        </p:nvCxnSpPr>
        <p:spPr>
          <a:xfrm rot="10800000">
            <a:off x="9051807" y="3240787"/>
            <a:ext cx="0" cy="196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85" name="Google Shape;785;p104"/>
          <p:cNvSpPr/>
          <p:nvPr/>
        </p:nvSpPr>
        <p:spPr>
          <a:xfrm>
            <a:off x="8820506" y="344019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04"/>
          <p:cNvSpPr/>
          <p:nvPr/>
        </p:nvSpPr>
        <p:spPr>
          <a:xfrm>
            <a:off x="8641396" y="3949065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05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05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793" name="Google Shape;793;p105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105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795" name="Google Shape;795;p105"/>
          <p:cNvCxnSpPr>
            <a:stCxn id="793" idx="0"/>
            <a:endCxn id="796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96" name="Google Shape;796;p105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105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798" name="Google Shape;798;p105"/>
          <p:cNvCxnSpPr>
            <a:stCxn id="799" idx="2"/>
            <a:endCxn id="796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99" name="Google Shape;799;p105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105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  <p:cxnSp>
        <p:nvCxnSpPr>
          <p:cNvPr id="801" name="Google Shape;801;p105"/>
          <p:cNvCxnSpPr>
            <a:stCxn id="799" idx="0"/>
            <a:endCxn id="802" idx="6"/>
          </p:cNvCxnSpPr>
          <p:nvPr/>
        </p:nvCxnSpPr>
        <p:spPr>
          <a:xfrm rot="10800000">
            <a:off x="9283110" y="1719888"/>
            <a:ext cx="460500" cy="3618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02" name="Google Shape;802;p105"/>
          <p:cNvSpPr/>
          <p:nvPr/>
        </p:nvSpPr>
        <p:spPr>
          <a:xfrm>
            <a:off x="8820583" y="150126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05"/>
          <p:cNvSpPr/>
          <p:nvPr/>
        </p:nvSpPr>
        <p:spPr>
          <a:xfrm>
            <a:off x="9335300" y="1531450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100"/>
          </a:p>
        </p:txBody>
      </p:sp>
      <p:cxnSp>
        <p:nvCxnSpPr>
          <p:cNvPr id="804" name="Google Shape;804;p105"/>
          <p:cNvCxnSpPr>
            <a:stCxn id="805" idx="0"/>
            <a:endCxn id="802" idx="4"/>
          </p:cNvCxnSpPr>
          <p:nvPr/>
        </p:nvCxnSpPr>
        <p:spPr>
          <a:xfrm rot="10800000">
            <a:off x="9051807" y="1938487"/>
            <a:ext cx="0" cy="865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05" name="Google Shape;805;p105"/>
          <p:cNvSpPr/>
          <p:nvPr/>
        </p:nvSpPr>
        <p:spPr>
          <a:xfrm>
            <a:off x="8820507" y="2803687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05"/>
          <p:cNvSpPr/>
          <p:nvPr/>
        </p:nvSpPr>
        <p:spPr>
          <a:xfrm>
            <a:off x="7736508" y="2544071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View and Search</a:t>
            </a:r>
            <a:endParaRPr sz="1100"/>
          </a:p>
        </p:txBody>
      </p:sp>
      <p:cxnSp>
        <p:nvCxnSpPr>
          <p:cNvPr id="807" name="Google Shape;807;p105"/>
          <p:cNvCxnSpPr>
            <a:endCxn id="805" idx="4"/>
          </p:cNvCxnSpPr>
          <p:nvPr/>
        </p:nvCxnSpPr>
        <p:spPr>
          <a:xfrm rot="10800000">
            <a:off x="9051807" y="3240787"/>
            <a:ext cx="0" cy="196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08" name="Google Shape;808;p105"/>
          <p:cNvSpPr/>
          <p:nvPr/>
        </p:nvSpPr>
        <p:spPr>
          <a:xfrm>
            <a:off x="8820506" y="344019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05"/>
          <p:cNvSpPr/>
          <p:nvPr/>
        </p:nvSpPr>
        <p:spPr>
          <a:xfrm>
            <a:off x="8641396" y="3949065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 sz="1100"/>
          </a:p>
        </p:txBody>
      </p:sp>
      <p:cxnSp>
        <p:nvCxnSpPr>
          <p:cNvPr id="810" name="Google Shape;810;p105"/>
          <p:cNvCxnSpPr>
            <a:stCxn id="808" idx="2"/>
          </p:cNvCxnSpPr>
          <p:nvPr/>
        </p:nvCxnSpPr>
        <p:spPr>
          <a:xfrm rot="10800000">
            <a:off x="7019906" y="2988541"/>
            <a:ext cx="1800600" cy="67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11" name="Google Shape;811;p105"/>
          <p:cNvSpPr/>
          <p:nvPr/>
        </p:nvSpPr>
        <p:spPr>
          <a:xfrm>
            <a:off x="6618675" y="2766446"/>
            <a:ext cx="443700" cy="401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105"/>
          <p:cNvSpPr/>
          <p:nvPr/>
        </p:nvSpPr>
        <p:spPr>
          <a:xfrm>
            <a:off x="5345930" y="2557625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Discovery,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Mesh and Networking</a:t>
            </a:r>
            <a:endParaRPr sz="1100"/>
          </a:p>
        </p:txBody>
      </p:sp>
      <p:cxnSp>
        <p:nvCxnSpPr>
          <p:cNvPr id="813" name="Google Shape;813;p105"/>
          <p:cNvCxnSpPr>
            <a:stCxn id="814" idx="6"/>
            <a:endCxn id="811" idx="2"/>
          </p:cNvCxnSpPr>
          <p:nvPr/>
        </p:nvCxnSpPr>
        <p:spPr>
          <a:xfrm>
            <a:off x="4993240" y="2967003"/>
            <a:ext cx="1625400" cy="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14" name="Google Shape;814;p105"/>
          <p:cNvSpPr/>
          <p:nvPr/>
        </p:nvSpPr>
        <p:spPr>
          <a:xfrm>
            <a:off x="4549540" y="2757303"/>
            <a:ext cx="443700" cy="4194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06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06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821" name="Google Shape;821;p106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106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823" name="Google Shape;823;p106"/>
          <p:cNvCxnSpPr>
            <a:stCxn id="821" idx="0"/>
            <a:endCxn id="824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24" name="Google Shape;824;p106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06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826" name="Google Shape;826;p106"/>
          <p:cNvCxnSpPr>
            <a:stCxn id="827" idx="2"/>
            <a:endCxn id="824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27" name="Google Shape;827;p106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06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  <p:cxnSp>
        <p:nvCxnSpPr>
          <p:cNvPr id="829" name="Google Shape;829;p106"/>
          <p:cNvCxnSpPr>
            <a:stCxn id="827" idx="0"/>
            <a:endCxn id="830" idx="6"/>
          </p:cNvCxnSpPr>
          <p:nvPr/>
        </p:nvCxnSpPr>
        <p:spPr>
          <a:xfrm rot="10800000">
            <a:off x="9283110" y="1719888"/>
            <a:ext cx="460500" cy="3618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30" name="Google Shape;830;p106"/>
          <p:cNvSpPr/>
          <p:nvPr/>
        </p:nvSpPr>
        <p:spPr>
          <a:xfrm>
            <a:off x="8820583" y="150126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106"/>
          <p:cNvSpPr/>
          <p:nvPr/>
        </p:nvSpPr>
        <p:spPr>
          <a:xfrm>
            <a:off x="9335300" y="1531450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100"/>
          </a:p>
        </p:txBody>
      </p:sp>
      <p:cxnSp>
        <p:nvCxnSpPr>
          <p:cNvPr id="832" name="Google Shape;832;p106"/>
          <p:cNvCxnSpPr>
            <a:stCxn id="833" idx="0"/>
            <a:endCxn id="830" idx="4"/>
          </p:cNvCxnSpPr>
          <p:nvPr/>
        </p:nvCxnSpPr>
        <p:spPr>
          <a:xfrm rot="10800000">
            <a:off x="9051807" y="1938487"/>
            <a:ext cx="0" cy="865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33" name="Google Shape;833;p106"/>
          <p:cNvSpPr/>
          <p:nvPr/>
        </p:nvSpPr>
        <p:spPr>
          <a:xfrm>
            <a:off x="8820507" y="2803687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106"/>
          <p:cNvSpPr/>
          <p:nvPr/>
        </p:nvSpPr>
        <p:spPr>
          <a:xfrm>
            <a:off x="7736508" y="2544071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View and Search</a:t>
            </a:r>
            <a:endParaRPr sz="1100"/>
          </a:p>
        </p:txBody>
      </p:sp>
      <p:cxnSp>
        <p:nvCxnSpPr>
          <p:cNvPr id="835" name="Google Shape;835;p106"/>
          <p:cNvCxnSpPr>
            <a:endCxn id="833" idx="4"/>
          </p:cNvCxnSpPr>
          <p:nvPr/>
        </p:nvCxnSpPr>
        <p:spPr>
          <a:xfrm rot="10800000">
            <a:off x="9051807" y="3240787"/>
            <a:ext cx="0" cy="196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36" name="Google Shape;836;p106"/>
          <p:cNvSpPr/>
          <p:nvPr/>
        </p:nvSpPr>
        <p:spPr>
          <a:xfrm>
            <a:off x="8820506" y="344019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7" name="Google Shape;837;p106"/>
          <p:cNvSpPr/>
          <p:nvPr/>
        </p:nvSpPr>
        <p:spPr>
          <a:xfrm>
            <a:off x="8641396" y="3949065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 sz="1100"/>
          </a:p>
        </p:txBody>
      </p:sp>
      <p:cxnSp>
        <p:nvCxnSpPr>
          <p:cNvPr id="838" name="Google Shape;838;p106"/>
          <p:cNvCxnSpPr>
            <a:stCxn id="836" idx="2"/>
          </p:cNvCxnSpPr>
          <p:nvPr/>
        </p:nvCxnSpPr>
        <p:spPr>
          <a:xfrm rot="10800000">
            <a:off x="7019906" y="2988541"/>
            <a:ext cx="1800600" cy="67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39" name="Google Shape;839;p106"/>
          <p:cNvSpPr/>
          <p:nvPr/>
        </p:nvSpPr>
        <p:spPr>
          <a:xfrm>
            <a:off x="6618675" y="2766446"/>
            <a:ext cx="443700" cy="401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106"/>
          <p:cNvSpPr/>
          <p:nvPr/>
        </p:nvSpPr>
        <p:spPr>
          <a:xfrm>
            <a:off x="5345930" y="2557625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Discovery,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Mesh and Networking</a:t>
            </a:r>
            <a:endParaRPr sz="1100"/>
          </a:p>
        </p:txBody>
      </p:sp>
      <p:cxnSp>
        <p:nvCxnSpPr>
          <p:cNvPr id="841" name="Google Shape;841;p106"/>
          <p:cNvCxnSpPr>
            <a:stCxn id="842" idx="6"/>
            <a:endCxn id="839" idx="2"/>
          </p:cNvCxnSpPr>
          <p:nvPr/>
        </p:nvCxnSpPr>
        <p:spPr>
          <a:xfrm>
            <a:off x="4993240" y="2967003"/>
            <a:ext cx="1625400" cy="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42" name="Google Shape;842;p106"/>
          <p:cNvSpPr/>
          <p:nvPr/>
        </p:nvSpPr>
        <p:spPr>
          <a:xfrm>
            <a:off x="4549540" y="2757303"/>
            <a:ext cx="443700" cy="4194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3" name="Google Shape;843;p106"/>
          <p:cNvCxnSpPr>
            <a:stCxn id="842" idx="5"/>
            <a:endCxn id="844" idx="0"/>
          </p:cNvCxnSpPr>
          <p:nvPr/>
        </p:nvCxnSpPr>
        <p:spPr>
          <a:xfrm>
            <a:off x="4928262" y="3115283"/>
            <a:ext cx="2991900" cy="2412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44" name="Google Shape;844;p106"/>
          <p:cNvSpPr/>
          <p:nvPr/>
        </p:nvSpPr>
        <p:spPr>
          <a:xfrm>
            <a:off x="7748889" y="5527585"/>
            <a:ext cx="342600" cy="31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106"/>
          <p:cNvSpPr/>
          <p:nvPr/>
        </p:nvSpPr>
        <p:spPr>
          <a:xfrm>
            <a:off x="7509802" y="5964751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ubernete</a:t>
            </a: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Installer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07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07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852" name="Google Shape;852;p107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107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854" name="Google Shape;854;p107"/>
          <p:cNvCxnSpPr>
            <a:stCxn id="852" idx="0"/>
            <a:endCxn id="855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55" name="Google Shape;855;p107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107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857" name="Google Shape;857;p107"/>
          <p:cNvCxnSpPr>
            <a:stCxn id="858" idx="2"/>
            <a:endCxn id="855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58" name="Google Shape;858;p107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107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  <p:cxnSp>
        <p:nvCxnSpPr>
          <p:cNvPr id="860" name="Google Shape;860;p107"/>
          <p:cNvCxnSpPr>
            <a:stCxn id="858" idx="0"/>
            <a:endCxn id="861" idx="6"/>
          </p:cNvCxnSpPr>
          <p:nvPr/>
        </p:nvCxnSpPr>
        <p:spPr>
          <a:xfrm rot="10800000">
            <a:off x="9283110" y="1719888"/>
            <a:ext cx="460500" cy="3618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61" name="Google Shape;861;p107"/>
          <p:cNvSpPr/>
          <p:nvPr/>
        </p:nvSpPr>
        <p:spPr>
          <a:xfrm>
            <a:off x="8820583" y="150126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107"/>
          <p:cNvSpPr/>
          <p:nvPr/>
        </p:nvSpPr>
        <p:spPr>
          <a:xfrm>
            <a:off x="9335300" y="1531450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100"/>
          </a:p>
        </p:txBody>
      </p:sp>
      <p:cxnSp>
        <p:nvCxnSpPr>
          <p:cNvPr id="863" name="Google Shape;863;p107"/>
          <p:cNvCxnSpPr>
            <a:stCxn id="864" idx="0"/>
            <a:endCxn id="861" idx="4"/>
          </p:cNvCxnSpPr>
          <p:nvPr/>
        </p:nvCxnSpPr>
        <p:spPr>
          <a:xfrm rot="10800000">
            <a:off x="9051807" y="1938487"/>
            <a:ext cx="0" cy="865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64" name="Google Shape;864;p107"/>
          <p:cNvSpPr/>
          <p:nvPr/>
        </p:nvSpPr>
        <p:spPr>
          <a:xfrm>
            <a:off x="8820507" y="2803687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107"/>
          <p:cNvSpPr/>
          <p:nvPr/>
        </p:nvSpPr>
        <p:spPr>
          <a:xfrm>
            <a:off x="7736508" y="2544071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View and Search</a:t>
            </a:r>
            <a:endParaRPr sz="1100"/>
          </a:p>
        </p:txBody>
      </p:sp>
      <p:cxnSp>
        <p:nvCxnSpPr>
          <p:cNvPr id="866" name="Google Shape;866;p107"/>
          <p:cNvCxnSpPr>
            <a:endCxn id="864" idx="4"/>
          </p:cNvCxnSpPr>
          <p:nvPr/>
        </p:nvCxnSpPr>
        <p:spPr>
          <a:xfrm rot="10800000">
            <a:off x="9051807" y="3240787"/>
            <a:ext cx="0" cy="196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67" name="Google Shape;867;p107"/>
          <p:cNvSpPr/>
          <p:nvPr/>
        </p:nvSpPr>
        <p:spPr>
          <a:xfrm>
            <a:off x="8820506" y="344019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107"/>
          <p:cNvSpPr/>
          <p:nvPr/>
        </p:nvSpPr>
        <p:spPr>
          <a:xfrm>
            <a:off x="8641396" y="3949065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 sz="1100"/>
          </a:p>
        </p:txBody>
      </p:sp>
      <p:cxnSp>
        <p:nvCxnSpPr>
          <p:cNvPr id="869" name="Google Shape;869;p107"/>
          <p:cNvCxnSpPr>
            <a:stCxn id="867" idx="2"/>
          </p:cNvCxnSpPr>
          <p:nvPr/>
        </p:nvCxnSpPr>
        <p:spPr>
          <a:xfrm rot="10800000">
            <a:off x="7019906" y="2988541"/>
            <a:ext cx="1800600" cy="67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70" name="Google Shape;870;p107"/>
          <p:cNvSpPr/>
          <p:nvPr/>
        </p:nvSpPr>
        <p:spPr>
          <a:xfrm>
            <a:off x="6618675" y="2766446"/>
            <a:ext cx="443700" cy="401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107"/>
          <p:cNvSpPr/>
          <p:nvPr/>
        </p:nvSpPr>
        <p:spPr>
          <a:xfrm>
            <a:off x="5345930" y="2557625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Discovery,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Mesh and Networking</a:t>
            </a:r>
            <a:endParaRPr sz="1100"/>
          </a:p>
        </p:txBody>
      </p:sp>
      <p:cxnSp>
        <p:nvCxnSpPr>
          <p:cNvPr id="872" name="Google Shape;872;p107"/>
          <p:cNvCxnSpPr>
            <a:stCxn id="873" idx="6"/>
            <a:endCxn id="870" idx="2"/>
          </p:cNvCxnSpPr>
          <p:nvPr/>
        </p:nvCxnSpPr>
        <p:spPr>
          <a:xfrm>
            <a:off x="4993240" y="2967003"/>
            <a:ext cx="1625400" cy="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73" name="Google Shape;873;p107"/>
          <p:cNvSpPr/>
          <p:nvPr/>
        </p:nvSpPr>
        <p:spPr>
          <a:xfrm>
            <a:off x="4549540" y="2757303"/>
            <a:ext cx="443700" cy="4194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4" name="Google Shape;874;p107"/>
          <p:cNvCxnSpPr>
            <a:stCxn id="873" idx="5"/>
            <a:endCxn id="875" idx="0"/>
          </p:cNvCxnSpPr>
          <p:nvPr/>
        </p:nvCxnSpPr>
        <p:spPr>
          <a:xfrm>
            <a:off x="4928262" y="3115283"/>
            <a:ext cx="2991900" cy="2412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75" name="Google Shape;875;p107"/>
          <p:cNvSpPr/>
          <p:nvPr/>
        </p:nvSpPr>
        <p:spPr>
          <a:xfrm>
            <a:off x="7748889" y="5527585"/>
            <a:ext cx="342600" cy="31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p107"/>
          <p:cNvSpPr/>
          <p:nvPr/>
        </p:nvSpPr>
        <p:spPr>
          <a:xfrm>
            <a:off x="7509802" y="5964751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ubernete</a:t>
            </a: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Installer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7" name="Google Shape;877;p107"/>
          <p:cNvCxnSpPr>
            <a:stCxn id="878" idx="6"/>
            <a:endCxn id="875" idx="2"/>
          </p:cNvCxnSpPr>
          <p:nvPr/>
        </p:nvCxnSpPr>
        <p:spPr>
          <a:xfrm>
            <a:off x="4825662" y="3658749"/>
            <a:ext cx="2923200" cy="20274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78" name="Google Shape;878;p107"/>
          <p:cNvSpPr/>
          <p:nvPr/>
        </p:nvSpPr>
        <p:spPr>
          <a:xfrm>
            <a:off x="4367262" y="3446799"/>
            <a:ext cx="458400" cy="423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9" name="Google Shape;879;p107"/>
          <p:cNvSpPr/>
          <p:nvPr/>
        </p:nvSpPr>
        <p:spPr>
          <a:xfrm>
            <a:off x="4928249" y="3446809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0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Adoption Is Skyrocketing</a:t>
            </a:r>
            <a:endParaRPr/>
          </a:p>
        </p:txBody>
      </p:sp>
      <p:sp>
        <p:nvSpPr>
          <p:cNvPr id="527" name="Google Shape;527;p90"/>
          <p:cNvSpPr txBox="1"/>
          <p:nvPr>
            <p:ph idx="1" type="body"/>
          </p:nvPr>
        </p:nvSpPr>
        <p:spPr>
          <a:xfrm>
            <a:off x="1143000" y="2027975"/>
            <a:ext cx="3603300" cy="15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Kubernetes is seen by developers as the best platform for container based cloud-native workloads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8" name="Google Shape;528;p90"/>
          <p:cNvSpPr txBox="1"/>
          <p:nvPr/>
        </p:nvSpPr>
        <p:spPr>
          <a:xfrm>
            <a:off x="4593900" y="6235725"/>
            <a:ext cx="6916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Source: CNCF Survey August 2018 (n=2,400)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90"/>
          <p:cNvSpPr txBox="1"/>
          <p:nvPr>
            <p:ph idx="1" type="body"/>
          </p:nvPr>
        </p:nvSpPr>
        <p:spPr>
          <a:xfrm>
            <a:off x="1143000" y="3932975"/>
            <a:ext cx="3984300" cy="15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US" sz="1800"/>
              <a:t>Organizations are rapidly adopting Kubernetes for their container and cloud-native initiatives</a:t>
            </a:r>
            <a:endParaRPr sz="1800"/>
          </a:p>
        </p:txBody>
      </p:sp>
      <p:pic>
        <p:nvPicPr>
          <p:cNvPr id="530" name="Google Shape;530;p9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450" y="1122000"/>
            <a:ext cx="8440650" cy="521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08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08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886" name="Google Shape;886;p108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108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888" name="Google Shape;888;p108"/>
          <p:cNvCxnSpPr>
            <a:stCxn id="886" idx="0"/>
            <a:endCxn id="889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89" name="Google Shape;889;p108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08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891" name="Google Shape;891;p108"/>
          <p:cNvCxnSpPr>
            <a:stCxn id="892" idx="2"/>
            <a:endCxn id="889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92" name="Google Shape;892;p108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08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  <p:cxnSp>
        <p:nvCxnSpPr>
          <p:cNvPr id="894" name="Google Shape;894;p108"/>
          <p:cNvCxnSpPr>
            <a:stCxn id="892" idx="0"/>
            <a:endCxn id="895" idx="6"/>
          </p:cNvCxnSpPr>
          <p:nvPr/>
        </p:nvCxnSpPr>
        <p:spPr>
          <a:xfrm rot="10800000">
            <a:off x="9283110" y="1719888"/>
            <a:ext cx="460500" cy="3618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95" name="Google Shape;895;p108"/>
          <p:cNvSpPr/>
          <p:nvPr/>
        </p:nvSpPr>
        <p:spPr>
          <a:xfrm>
            <a:off x="8820583" y="150126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08"/>
          <p:cNvSpPr/>
          <p:nvPr/>
        </p:nvSpPr>
        <p:spPr>
          <a:xfrm>
            <a:off x="9335300" y="1531450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100"/>
          </a:p>
        </p:txBody>
      </p:sp>
      <p:cxnSp>
        <p:nvCxnSpPr>
          <p:cNvPr id="897" name="Google Shape;897;p108"/>
          <p:cNvCxnSpPr>
            <a:stCxn id="898" idx="0"/>
            <a:endCxn id="895" idx="4"/>
          </p:cNvCxnSpPr>
          <p:nvPr/>
        </p:nvCxnSpPr>
        <p:spPr>
          <a:xfrm rot="10800000">
            <a:off x="9051807" y="1938487"/>
            <a:ext cx="0" cy="865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98" name="Google Shape;898;p108"/>
          <p:cNvSpPr/>
          <p:nvPr/>
        </p:nvSpPr>
        <p:spPr>
          <a:xfrm>
            <a:off x="8820507" y="2803687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" name="Google Shape;899;p108"/>
          <p:cNvSpPr/>
          <p:nvPr/>
        </p:nvSpPr>
        <p:spPr>
          <a:xfrm>
            <a:off x="7736508" y="2544071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View and Search</a:t>
            </a:r>
            <a:endParaRPr sz="1100"/>
          </a:p>
        </p:txBody>
      </p:sp>
      <p:cxnSp>
        <p:nvCxnSpPr>
          <p:cNvPr id="900" name="Google Shape;900;p108"/>
          <p:cNvCxnSpPr>
            <a:endCxn id="898" idx="4"/>
          </p:cNvCxnSpPr>
          <p:nvPr/>
        </p:nvCxnSpPr>
        <p:spPr>
          <a:xfrm rot="10800000">
            <a:off x="9051807" y="3240787"/>
            <a:ext cx="0" cy="196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01" name="Google Shape;901;p108"/>
          <p:cNvSpPr/>
          <p:nvPr/>
        </p:nvSpPr>
        <p:spPr>
          <a:xfrm>
            <a:off x="8820506" y="344019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108"/>
          <p:cNvSpPr/>
          <p:nvPr/>
        </p:nvSpPr>
        <p:spPr>
          <a:xfrm>
            <a:off x="8641396" y="3949065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 sz="1100"/>
          </a:p>
        </p:txBody>
      </p:sp>
      <p:cxnSp>
        <p:nvCxnSpPr>
          <p:cNvPr id="903" name="Google Shape;903;p108"/>
          <p:cNvCxnSpPr>
            <a:stCxn id="901" idx="2"/>
          </p:cNvCxnSpPr>
          <p:nvPr/>
        </p:nvCxnSpPr>
        <p:spPr>
          <a:xfrm rot="10800000">
            <a:off x="7019906" y="2988541"/>
            <a:ext cx="1800600" cy="67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04" name="Google Shape;904;p108"/>
          <p:cNvSpPr/>
          <p:nvPr/>
        </p:nvSpPr>
        <p:spPr>
          <a:xfrm>
            <a:off x="6618675" y="2766446"/>
            <a:ext cx="443700" cy="401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5" name="Google Shape;905;p108"/>
          <p:cNvSpPr/>
          <p:nvPr/>
        </p:nvSpPr>
        <p:spPr>
          <a:xfrm>
            <a:off x="5345930" y="2557625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Discovery,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Mesh and Networking</a:t>
            </a:r>
            <a:endParaRPr sz="1100"/>
          </a:p>
        </p:txBody>
      </p:sp>
      <p:cxnSp>
        <p:nvCxnSpPr>
          <p:cNvPr id="906" name="Google Shape;906;p108"/>
          <p:cNvCxnSpPr>
            <a:stCxn id="907" idx="6"/>
            <a:endCxn id="904" idx="2"/>
          </p:cNvCxnSpPr>
          <p:nvPr/>
        </p:nvCxnSpPr>
        <p:spPr>
          <a:xfrm>
            <a:off x="4993240" y="2967003"/>
            <a:ext cx="1625400" cy="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07" name="Google Shape;907;p108"/>
          <p:cNvSpPr/>
          <p:nvPr/>
        </p:nvSpPr>
        <p:spPr>
          <a:xfrm>
            <a:off x="4549540" y="2757303"/>
            <a:ext cx="443700" cy="4194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8" name="Google Shape;908;p108"/>
          <p:cNvCxnSpPr>
            <a:stCxn id="907" idx="5"/>
            <a:endCxn id="909" idx="0"/>
          </p:cNvCxnSpPr>
          <p:nvPr/>
        </p:nvCxnSpPr>
        <p:spPr>
          <a:xfrm>
            <a:off x="4928262" y="3115283"/>
            <a:ext cx="2991900" cy="2412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09" name="Google Shape;909;p108"/>
          <p:cNvSpPr/>
          <p:nvPr/>
        </p:nvSpPr>
        <p:spPr>
          <a:xfrm>
            <a:off x="7748889" y="5527585"/>
            <a:ext cx="342600" cy="31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108"/>
          <p:cNvSpPr/>
          <p:nvPr/>
        </p:nvSpPr>
        <p:spPr>
          <a:xfrm>
            <a:off x="7509802" y="5964751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ubernete</a:t>
            </a: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Installer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1" name="Google Shape;911;p108"/>
          <p:cNvCxnSpPr>
            <a:stCxn id="912" idx="6"/>
            <a:endCxn id="909" idx="2"/>
          </p:cNvCxnSpPr>
          <p:nvPr/>
        </p:nvCxnSpPr>
        <p:spPr>
          <a:xfrm>
            <a:off x="4825662" y="3658749"/>
            <a:ext cx="2923200" cy="20274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12" name="Google Shape;912;p108"/>
          <p:cNvSpPr/>
          <p:nvPr/>
        </p:nvSpPr>
        <p:spPr>
          <a:xfrm>
            <a:off x="4367262" y="3446799"/>
            <a:ext cx="458400" cy="423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3" name="Google Shape;913;p108"/>
          <p:cNvSpPr/>
          <p:nvPr/>
        </p:nvSpPr>
        <p:spPr>
          <a:xfrm>
            <a:off x="4928249" y="3446809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sz="1100"/>
          </a:p>
        </p:txBody>
      </p:sp>
      <p:cxnSp>
        <p:nvCxnSpPr>
          <p:cNvPr id="914" name="Google Shape;914;p108"/>
          <p:cNvCxnSpPr>
            <a:stCxn id="915" idx="6"/>
            <a:endCxn id="912" idx="2"/>
          </p:cNvCxnSpPr>
          <p:nvPr/>
        </p:nvCxnSpPr>
        <p:spPr>
          <a:xfrm>
            <a:off x="3191650" y="3629500"/>
            <a:ext cx="1175700" cy="29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15" name="Google Shape;915;p108"/>
          <p:cNvSpPr/>
          <p:nvPr/>
        </p:nvSpPr>
        <p:spPr>
          <a:xfrm>
            <a:off x="2834950" y="3464500"/>
            <a:ext cx="356700" cy="3300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Google Shape;916;p108"/>
          <p:cNvSpPr/>
          <p:nvPr/>
        </p:nvSpPr>
        <p:spPr>
          <a:xfrm>
            <a:off x="2637107" y="3934931"/>
            <a:ext cx="752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09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9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923" name="Google Shape;923;p109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109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925" name="Google Shape;925;p109"/>
          <p:cNvCxnSpPr>
            <a:stCxn id="923" idx="0"/>
            <a:endCxn id="926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26" name="Google Shape;926;p109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109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928" name="Google Shape;928;p109"/>
          <p:cNvCxnSpPr>
            <a:stCxn id="929" idx="2"/>
            <a:endCxn id="926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29" name="Google Shape;929;p109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109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  <p:cxnSp>
        <p:nvCxnSpPr>
          <p:cNvPr id="931" name="Google Shape;931;p109"/>
          <p:cNvCxnSpPr>
            <a:stCxn id="929" idx="0"/>
            <a:endCxn id="932" idx="6"/>
          </p:cNvCxnSpPr>
          <p:nvPr/>
        </p:nvCxnSpPr>
        <p:spPr>
          <a:xfrm rot="10800000">
            <a:off x="9283110" y="1719888"/>
            <a:ext cx="460500" cy="3618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32" name="Google Shape;932;p109"/>
          <p:cNvSpPr/>
          <p:nvPr/>
        </p:nvSpPr>
        <p:spPr>
          <a:xfrm>
            <a:off x="8820583" y="150126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109"/>
          <p:cNvSpPr/>
          <p:nvPr/>
        </p:nvSpPr>
        <p:spPr>
          <a:xfrm>
            <a:off x="9335300" y="1531450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100"/>
          </a:p>
        </p:txBody>
      </p:sp>
      <p:cxnSp>
        <p:nvCxnSpPr>
          <p:cNvPr id="934" name="Google Shape;934;p109"/>
          <p:cNvCxnSpPr>
            <a:stCxn id="935" idx="0"/>
            <a:endCxn id="932" idx="4"/>
          </p:cNvCxnSpPr>
          <p:nvPr/>
        </p:nvCxnSpPr>
        <p:spPr>
          <a:xfrm rot="10800000">
            <a:off x="9051807" y="1938487"/>
            <a:ext cx="0" cy="865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35" name="Google Shape;935;p109"/>
          <p:cNvSpPr/>
          <p:nvPr/>
        </p:nvSpPr>
        <p:spPr>
          <a:xfrm>
            <a:off x="8820507" y="2803687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109"/>
          <p:cNvSpPr/>
          <p:nvPr/>
        </p:nvSpPr>
        <p:spPr>
          <a:xfrm>
            <a:off x="7736508" y="2544071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View and Search</a:t>
            </a:r>
            <a:endParaRPr sz="1100"/>
          </a:p>
        </p:txBody>
      </p:sp>
      <p:cxnSp>
        <p:nvCxnSpPr>
          <p:cNvPr id="937" name="Google Shape;937;p109"/>
          <p:cNvCxnSpPr>
            <a:endCxn id="935" idx="4"/>
          </p:cNvCxnSpPr>
          <p:nvPr/>
        </p:nvCxnSpPr>
        <p:spPr>
          <a:xfrm rot="10800000">
            <a:off x="9051807" y="3240787"/>
            <a:ext cx="0" cy="196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38" name="Google Shape;938;p109"/>
          <p:cNvSpPr/>
          <p:nvPr/>
        </p:nvSpPr>
        <p:spPr>
          <a:xfrm>
            <a:off x="8820506" y="344019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109"/>
          <p:cNvSpPr/>
          <p:nvPr/>
        </p:nvSpPr>
        <p:spPr>
          <a:xfrm>
            <a:off x="8641396" y="3949065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 sz="1100"/>
          </a:p>
        </p:txBody>
      </p:sp>
      <p:cxnSp>
        <p:nvCxnSpPr>
          <p:cNvPr id="940" name="Google Shape;940;p109"/>
          <p:cNvCxnSpPr>
            <a:stCxn id="938" idx="2"/>
          </p:cNvCxnSpPr>
          <p:nvPr/>
        </p:nvCxnSpPr>
        <p:spPr>
          <a:xfrm rot="10800000">
            <a:off x="7019906" y="2988541"/>
            <a:ext cx="1800600" cy="67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41" name="Google Shape;941;p109"/>
          <p:cNvSpPr/>
          <p:nvPr/>
        </p:nvSpPr>
        <p:spPr>
          <a:xfrm>
            <a:off x="6618675" y="2766446"/>
            <a:ext cx="443700" cy="401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" name="Google Shape;942;p109"/>
          <p:cNvSpPr/>
          <p:nvPr/>
        </p:nvSpPr>
        <p:spPr>
          <a:xfrm>
            <a:off x="5345930" y="2557625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Discovery,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Mesh and Networking</a:t>
            </a:r>
            <a:endParaRPr sz="1100"/>
          </a:p>
        </p:txBody>
      </p:sp>
      <p:cxnSp>
        <p:nvCxnSpPr>
          <p:cNvPr id="943" name="Google Shape;943;p109"/>
          <p:cNvCxnSpPr>
            <a:stCxn id="944" idx="6"/>
            <a:endCxn id="941" idx="2"/>
          </p:cNvCxnSpPr>
          <p:nvPr/>
        </p:nvCxnSpPr>
        <p:spPr>
          <a:xfrm>
            <a:off x="4993240" y="2967003"/>
            <a:ext cx="1625400" cy="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44" name="Google Shape;944;p109"/>
          <p:cNvSpPr/>
          <p:nvPr/>
        </p:nvSpPr>
        <p:spPr>
          <a:xfrm>
            <a:off x="4549540" y="2757303"/>
            <a:ext cx="443700" cy="4194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5" name="Google Shape;945;p109"/>
          <p:cNvCxnSpPr>
            <a:stCxn id="944" idx="5"/>
            <a:endCxn id="946" idx="0"/>
          </p:cNvCxnSpPr>
          <p:nvPr/>
        </p:nvCxnSpPr>
        <p:spPr>
          <a:xfrm>
            <a:off x="4928262" y="3115283"/>
            <a:ext cx="2991900" cy="2412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46" name="Google Shape;946;p109"/>
          <p:cNvSpPr/>
          <p:nvPr/>
        </p:nvSpPr>
        <p:spPr>
          <a:xfrm>
            <a:off x="7748889" y="5527585"/>
            <a:ext cx="342600" cy="31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09"/>
          <p:cNvSpPr/>
          <p:nvPr/>
        </p:nvSpPr>
        <p:spPr>
          <a:xfrm>
            <a:off x="7509802" y="5964751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ubernete</a:t>
            </a: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Installer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8" name="Google Shape;948;p109"/>
          <p:cNvCxnSpPr>
            <a:stCxn id="949" idx="6"/>
            <a:endCxn id="946" idx="2"/>
          </p:cNvCxnSpPr>
          <p:nvPr/>
        </p:nvCxnSpPr>
        <p:spPr>
          <a:xfrm>
            <a:off x="4825662" y="3658749"/>
            <a:ext cx="2923200" cy="20274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49" name="Google Shape;949;p109"/>
          <p:cNvSpPr/>
          <p:nvPr/>
        </p:nvSpPr>
        <p:spPr>
          <a:xfrm>
            <a:off x="4367262" y="3446799"/>
            <a:ext cx="458400" cy="423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0" name="Google Shape;950;p109"/>
          <p:cNvSpPr/>
          <p:nvPr/>
        </p:nvSpPr>
        <p:spPr>
          <a:xfrm>
            <a:off x="4928249" y="3446809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sz="1100"/>
          </a:p>
        </p:txBody>
      </p:sp>
      <p:cxnSp>
        <p:nvCxnSpPr>
          <p:cNvPr id="951" name="Google Shape;951;p109"/>
          <p:cNvCxnSpPr>
            <a:stCxn id="952" idx="6"/>
            <a:endCxn id="949" idx="2"/>
          </p:cNvCxnSpPr>
          <p:nvPr/>
        </p:nvCxnSpPr>
        <p:spPr>
          <a:xfrm>
            <a:off x="3191650" y="3629500"/>
            <a:ext cx="1175700" cy="29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52" name="Google Shape;952;p109"/>
          <p:cNvSpPr/>
          <p:nvPr/>
        </p:nvSpPr>
        <p:spPr>
          <a:xfrm>
            <a:off x="2834950" y="3464500"/>
            <a:ext cx="356700" cy="3300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109"/>
          <p:cNvSpPr/>
          <p:nvPr/>
        </p:nvSpPr>
        <p:spPr>
          <a:xfrm>
            <a:off x="2637107" y="3934931"/>
            <a:ext cx="752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endParaRPr sz="1100"/>
          </a:p>
        </p:txBody>
      </p:sp>
      <p:sp>
        <p:nvSpPr>
          <p:cNvPr id="954" name="Google Shape;954;p109"/>
          <p:cNvSpPr/>
          <p:nvPr/>
        </p:nvSpPr>
        <p:spPr>
          <a:xfrm>
            <a:off x="4667409" y="1501250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5" name="Google Shape;955;p109"/>
          <p:cNvCxnSpPr>
            <a:stCxn id="952" idx="0"/>
            <a:endCxn id="954" idx="4"/>
          </p:cNvCxnSpPr>
          <p:nvPr/>
        </p:nvCxnSpPr>
        <p:spPr>
          <a:xfrm flipH="1" rot="10800000">
            <a:off x="3013300" y="1867600"/>
            <a:ext cx="1864200" cy="15969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56" name="Google Shape;956;p109"/>
          <p:cNvSpPr/>
          <p:nvPr/>
        </p:nvSpPr>
        <p:spPr>
          <a:xfrm>
            <a:off x="5131772" y="1523798"/>
            <a:ext cx="9465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Manage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10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10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sp>
        <p:nvSpPr>
          <p:cNvPr id="963" name="Google Shape;963;p110"/>
          <p:cNvSpPr/>
          <p:nvPr/>
        </p:nvSpPr>
        <p:spPr>
          <a:xfrm>
            <a:off x="2161531" y="5237172"/>
            <a:ext cx="321300" cy="280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110"/>
          <p:cNvSpPr/>
          <p:nvPr/>
        </p:nvSpPr>
        <p:spPr>
          <a:xfrm>
            <a:off x="2526615" y="5237172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Provider</a:t>
            </a:r>
            <a:endParaRPr sz="1100"/>
          </a:p>
        </p:txBody>
      </p:sp>
      <p:cxnSp>
        <p:nvCxnSpPr>
          <p:cNvPr id="965" name="Google Shape;965;p110"/>
          <p:cNvCxnSpPr>
            <a:stCxn id="963" idx="0"/>
            <a:endCxn id="966" idx="4"/>
          </p:cNvCxnSpPr>
          <p:nvPr/>
        </p:nvCxnSpPr>
        <p:spPr>
          <a:xfrm rot="10800000">
            <a:off x="2161081" y="3150072"/>
            <a:ext cx="161100" cy="2087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66" name="Google Shape;966;p110"/>
          <p:cNvSpPr/>
          <p:nvPr/>
        </p:nvSpPr>
        <p:spPr>
          <a:xfrm>
            <a:off x="1951098" y="2783846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110"/>
          <p:cNvSpPr/>
          <p:nvPr/>
        </p:nvSpPr>
        <p:spPr>
          <a:xfrm>
            <a:off x="2383681" y="2632667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Platform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Resource Manager</a:t>
            </a:r>
            <a:endParaRPr sz="1100"/>
          </a:p>
        </p:txBody>
      </p:sp>
      <p:cxnSp>
        <p:nvCxnSpPr>
          <p:cNvPr id="968" name="Google Shape;968;p110"/>
          <p:cNvCxnSpPr>
            <a:stCxn id="969" idx="2"/>
            <a:endCxn id="966" idx="5"/>
          </p:cNvCxnSpPr>
          <p:nvPr/>
        </p:nvCxnSpPr>
        <p:spPr>
          <a:xfrm rot="10800000">
            <a:off x="2309460" y="3096438"/>
            <a:ext cx="7255800" cy="241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69" name="Google Shape;969;p110"/>
          <p:cNvSpPr/>
          <p:nvPr/>
        </p:nvSpPr>
        <p:spPr>
          <a:xfrm>
            <a:off x="9565260" y="5338188"/>
            <a:ext cx="356700" cy="336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0" name="Google Shape;970;p110"/>
          <p:cNvSpPr/>
          <p:nvPr/>
        </p:nvSpPr>
        <p:spPr>
          <a:xfrm>
            <a:off x="9335295" y="5727993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100"/>
          </a:p>
        </p:txBody>
      </p:sp>
      <p:cxnSp>
        <p:nvCxnSpPr>
          <p:cNvPr id="971" name="Google Shape;971;p110"/>
          <p:cNvCxnSpPr>
            <a:stCxn id="969" idx="0"/>
            <a:endCxn id="972" idx="6"/>
          </p:cNvCxnSpPr>
          <p:nvPr/>
        </p:nvCxnSpPr>
        <p:spPr>
          <a:xfrm rot="10800000">
            <a:off x="9283110" y="1719888"/>
            <a:ext cx="460500" cy="3618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72" name="Google Shape;972;p110"/>
          <p:cNvSpPr/>
          <p:nvPr/>
        </p:nvSpPr>
        <p:spPr>
          <a:xfrm>
            <a:off x="8820583" y="150126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110"/>
          <p:cNvSpPr/>
          <p:nvPr/>
        </p:nvSpPr>
        <p:spPr>
          <a:xfrm>
            <a:off x="9335300" y="1531450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100"/>
          </a:p>
        </p:txBody>
      </p:sp>
      <p:cxnSp>
        <p:nvCxnSpPr>
          <p:cNvPr id="974" name="Google Shape;974;p110"/>
          <p:cNvCxnSpPr>
            <a:stCxn id="975" idx="0"/>
            <a:endCxn id="972" idx="4"/>
          </p:cNvCxnSpPr>
          <p:nvPr/>
        </p:nvCxnSpPr>
        <p:spPr>
          <a:xfrm rot="10800000">
            <a:off x="9051807" y="1938487"/>
            <a:ext cx="0" cy="865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75" name="Google Shape;975;p110"/>
          <p:cNvSpPr/>
          <p:nvPr/>
        </p:nvSpPr>
        <p:spPr>
          <a:xfrm>
            <a:off x="8820507" y="2803687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6" name="Google Shape;976;p110"/>
          <p:cNvSpPr/>
          <p:nvPr/>
        </p:nvSpPr>
        <p:spPr>
          <a:xfrm>
            <a:off x="7736508" y="2544071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View and Search</a:t>
            </a:r>
            <a:endParaRPr sz="1100"/>
          </a:p>
        </p:txBody>
      </p:sp>
      <p:cxnSp>
        <p:nvCxnSpPr>
          <p:cNvPr id="977" name="Google Shape;977;p110"/>
          <p:cNvCxnSpPr>
            <a:endCxn id="975" idx="4"/>
          </p:cNvCxnSpPr>
          <p:nvPr/>
        </p:nvCxnSpPr>
        <p:spPr>
          <a:xfrm rot="10800000">
            <a:off x="9051807" y="3240787"/>
            <a:ext cx="0" cy="196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78" name="Google Shape;978;p110"/>
          <p:cNvSpPr/>
          <p:nvPr/>
        </p:nvSpPr>
        <p:spPr>
          <a:xfrm>
            <a:off x="8820506" y="3440191"/>
            <a:ext cx="462600" cy="43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110"/>
          <p:cNvSpPr/>
          <p:nvPr/>
        </p:nvSpPr>
        <p:spPr>
          <a:xfrm>
            <a:off x="8641396" y="3949065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 sz="1100"/>
          </a:p>
        </p:txBody>
      </p:sp>
      <p:cxnSp>
        <p:nvCxnSpPr>
          <p:cNvPr id="980" name="Google Shape;980;p110"/>
          <p:cNvCxnSpPr>
            <a:stCxn id="978" idx="2"/>
          </p:cNvCxnSpPr>
          <p:nvPr/>
        </p:nvCxnSpPr>
        <p:spPr>
          <a:xfrm rot="10800000">
            <a:off x="7019906" y="2988541"/>
            <a:ext cx="1800600" cy="670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81" name="Google Shape;981;p110"/>
          <p:cNvSpPr/>
          <p:nvPr/>
        </p:nvSpPr>
        <p:spPr>
          <a:xfrm>
            <a:off x="6618675" y="2766446"/>
            <a:ext cx="443700" cy="401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110"/>
          <p:cNvSpPr/>
          <p:nvPr/>
        </p:nvSpPr>
        <p:spPr>
          <a:xfrm>
            <a:off x="5345930" y="2557625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Discovery,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Mesh and Networking</a:t>
            </a:r>
            <a:endParaRPr sz="1100"/>
          </a:p>
        </p:txBody>
      </p:sp>
      <p:cxnSp>
        <p:nvCxnSpPr>
          <p:cNvPr id="983" name="Google Shape;983;p110"/>
          <p:cNvCxnSpPr>
            <a:stCxn id="984" idx="6"/>
            <a:endCxn id="981" idx="2"/>
          </p:cNvCxnSpPr>
          <p:nvPr/>
        </p:nvCxnSpPr>
        <p:spPr>
          <a:xfrm>
            <a:off x="4993240" y="2967003"/>
            <a:ext cx="1625400" cy="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84" name="Google Shape;984;p110"/>
          <p:cNvSpPr/>
          <p:nvPr/>
        </p:nvSpPr>
        <p:spPr>
          <a:xfrm>
            <a:off x="4549540" y="2757303"/>
            <a:ext cx="443700" cy="4194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5" name="Google Shape;985;p110"/>
          <p:cNvCxnSpPr>
            <a:stCxn id="984" idx="5"/>
            <a:endCxn id="986" idx="0"/>
          </p:cNvCxnSpPr>
          <p:nvPr/>
        </p:nvCxnSpPr>
        <p:spPr>
          <a:xfrm>
            <a:off x="4928262" y="3115283"/>
            <a:ext cx="2991900" cy="24123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86" name="Google Shape;986;p110"/>
          <p:cNvSpPr/>
          <p:nvPr/>
        </p:nvSpPr>
        <p:spPr>
          <a:xfrm>
            <a:off x="7748889" y="5527585"/>
            <a:ext cx="342600" cy="3171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7" name="Google Shape;987;p110"/>
          <p:cNvSpPr/>
          <p:nvPr/>
        </p:nvSpPr>
        <p:spPr>
          <a:xfrm>
            <a:off x="7509802" y="5964751"/>
            <a:ext cx="8208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19050" spcFirstLastPara="1" rIns="19050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ubernete</a:t>
            </a: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Installer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8" name="Google Shape;988;p110"/>
          <p:cNvCxnSpPr>
            <a:stCxn id="989" idx="6"/>
            <a:endCxn id="986" idx="2"/>
          </p:cNvCxnSpPr>
          <p:nvPr/>
        </p:nvCxnSpPr>
        <p:spPr>
          <a:xfrm>
            <a:off x="4825662" y="3658749"/>
            <a:ext cx="2923200" cy="20274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89" name="Google Shape;989;p110"/>
          <p:cNvSpPr/>
          <p:nvPr/>
        </p:nvSpPr>
        <p:spPr>
          <a:xfrm>
            <a:off x="4367262" y="3446799"/>
            <a:ext cx="458400" cy="4239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0" name="Google Shape;990;p110"/>
          <p:cNvSpPr/>
          <p:nvPr/>
        </p:nvSpPr>
        <p:spPr>
          <a:xfrm>
            <a:off x="4928249" y="3446809"/>
            <a:ext cx="1169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sz="1100"/>
          </a:p>
        </p:txBody>
      </p:sp>
      <p:cxnSp>
        <p:nvCxnSpPr>
          <p:cNvPr id="991" name="Google Shape;991;p110"/>
          <p:cNvCxnSpPr>
            <a:stCxn id="992" idx="6"/>
            <a:endCxn id="989" idx="2"/>
          </p:cNvCxnSpPr>
          <p:nvPr/>
        </p:nvCxnSpPr>
        <p:spPr>
          <a:xfrm>
            <a:off x="3191650" y="3629500"/>
            <a:ext cx="1175700" cy="291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92" name="Google Shape;992;p110"/>
          <p:cNvSpPr/>
          <p:nvPr/>
        </p:nvSpPr>
        <p:spPr>
          <a:xfrm>
            <a:off x="2834950" y="3464500"/>
            <a:ext cx="356700" cy="3300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110"/>
          <p:cNvSpPr/>
          <p:nvPr/>
        </p:nvSpPr>
        <p:spPr>
          <a:xfrm>
            <a:off x="2637107" y="3934931"/>
            <a:ext cx="7524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endParaRPr sz="1100"/>
          </a:p>
        </p:txBody>
      </p:sp>
      <p:sp>
        <p:nvSpPr>
          <p:cNvPr id="994" name="Google Shape;994;p110"/>
          <p:cNvSpPr/>
          <p:nvPr/>
        </p:nvSpPr>
        <p:spPr>
          <a:xfrm>
            <a:off x="4667409" y="1501250"/>
            <a:ext cx="420000" cy="3663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5" name="Google Shape;995;p110"/>
          <p:cNvCxnSpPr>
            <a:stCxn id="992" idx="0"/>
            <a:endCxn id="994" idx="4"/>
          </p:cNvCxnSpPr>
          <p:nvPr/>
        </p:nvCxnSpPr>
        <p:spPr>
          <a:xfrm flipH="1" rot="10800000">
            <a:off x="3013300" y="1867600"/>
            <a:ext cx="1864200" cy="15969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96" name="Google Shape;996;p110"/>
          <p:cNvSpPr/>
          <p:nvPr/>
        </p:nvSpPr>
        <p:spPr>
          <a:xfrm>
            <a:off x="5131772" y="1523798"/>
            <a:ext cx="9465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Manage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100"/>
          </a:p>
        </p:txBody>
      </p:sp>
      <p:cxnSp>
        <p:nvCxnSpPr>
          <p:cNvPr id="997" name="Google Shape;997;p110"/>
          <p:cNvCxnSpPr>
            <a:stCxn id="998" idx="6"/>
            <a:endCxn id="994" idx="3"/>
          </p:cNvCxnSpPr>
          <p:nvPr/>
        </p:nvCxnSpPr>
        <p:spPr>
          <a:xfrm flipH="1" rot="10800000">
            <a:off x="3540744" y="1813864"/>
            <a:ext cx="1188300" cy="4848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98" name="Google Shape;998;p110"/>
          <p:cNvSpPr/>
          <p:nvPr/>
        </p:nvSpPr>
        <p:spPr>
          <a:xfrm>
            <a:off x="3277644" y="2180464"/>
            <a:ext cx="263100" cy="2364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9" name="Google Shape;999;p110"/>
          <p:cNvCxnSpPr>
            <a:stCxn id="1000" idx="6"/>
            <a:endCxn id="994" idx="3"/>
          </p:cNvCxnSpPr>
          <p:nvPr/>
        </p:nvCxnSpPr>
        <p:spPr>
          <a:xfrm flipH="1" rot="10800000">
            <a:off x="2560576" y="1813875"/>
            <a:ext cx="2168400" cy="331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00" name="Google Shape;1000;p110"/>
          <p:cNvSpPr/>
          <p:nvPr/>
        </p:nvSpPr>
        <p:spPr>
          <a:xfrm>
            <a:off x="2297476" y="2026875"/>
            <a:ext cx="263100" cy="2364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1" name="Google Shape;1001;p110"/>
          <p:cNvCxnSpPr>
            <a:stCxn id="1002" idx="6"/>
            <a:endCxn id="994" idx="3"/>
          </p:cNvCxnSpPr>
          <p:nvPr/>
        </p:nvCxnSpPr>
        <p:spPr>
          <a:xfrm flipH="1" rot="10800000">
            <a:off x="2949477" y="1813866"/>
            <a:ext cx="1779300" cy="4848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02" name="Google Shape;1002;p110"/>
          <p:cNvSpPr/>
          <p:nvPr/>
        </p:nvSpPr>
        <p:spPr>
          <a:xfrm>
            <a:off x="2697477" y="2189916"/>
            <a:ext cx="252000" cy="217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3" name="Google Shape;1003;p110"/>
          <p:cNvCxnSpPr>
            <a:stCxn id="1004" idx="6"/>
            <a:endCxn id="994" idx="3"/>
          </p:cNvCxnSpPr>
          <p:nvPr/>
        </p:nvCxnSpPr>
        <p:spPr>
          <a:xfrm flipH="1" rot="10800000">
            <a:off x="2949477" y="1813947"/>
            <a:ext cx="1779300" cy="2970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04" name="Google Shape;1004;p110"/>
          <p:cNvSpPr/>
          <p:nvPr/>
        </p:nvSpPr>
        <p:spPr>
          <a:xfrm>
            <a:off x="2697477" y="2002197"/>
            <a:ext cx="252000" cy="217500"/>
          </a:xfrm>
          <a:prstGeom prst="ellipse">
            <a:avLst/>
          </a:prstGeom>
          <a:noFill/>
          <a:ln cap="flat" cmpd="sng" w="73025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110"/>
          <p:cNvSpPr/>
          <p:nvPr/>
        </p:nvSpPr>
        <p:spPr>
          <a:xfrm>
            <a:off x="2495117" y="1546609"/>
            <a:ext cx="946500" cy="29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205725" lIns="0" spcFirstLastPara="1" rIns="19050" wrap="square" tIns="20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Install Application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Packages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1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108" y="-14"/>
            <a:ext cx="12194219" cy="685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11"/>
          <p:cNvSpPr txBox="1"/>
          <p:nvPr>
            <p:ph idx="1" type="body"/>
          </p:nvPr>
        </p:nvSpPr>
        <p:spPr>
          <a:xfrm>
            <a:off x="5321808" y="5422392"/>
            <a:ext cx="6345900" cy="9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012" name="Google Shape;1012;p111"/>
          <p:cNvSpPr txBox="1"/>
          <p:nvPr>
            <p:ph type="title"/>
          </p:nvPr>
        </p:nvSpPr>
        <p:spPr>
          <a:xfrm>
            <a:off x="521208" y="923544"/>
            <a:ext cx="9262800" cy="29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Mesophere Konvoy</a:t>
            </a:r>
            <a:endParaRPr/>
          </a:p>
        </p:txBody>
      </p:sp>
      <p:sp>
        <p:nvSpPr>
          <p:cNvPr id="1013" name="Google Shape;1013;p111"/>
          <p:cNvSpPr txBox="1"/>
          <p:nvPr>
            <p:ph idx="2" type="body"/>
          </p:nvPr>
        </p:nvSpPr>
        <p:spPr>
          <a:xfrm>
            <a:off x="521199" y="4023367"/>
            <a:ext cx="100560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Pure Kubernetes Distro with Core Add-Ons</a:t>
            </a:r>
            <a:endParaRPr/>
          </a:p>
        </p:txBody>
      </p:sp>
      <p:pic>
        <p:nvPicPr>
          <p:cNvPr descr="mesosphere-logo-inverse.png" id="1014" name="Google Shape;101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5972816"/>
            <a:ext cx="2190750" cy="2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12"/>
          <p:cNvSpPr txBox="1"/>
          <p:nvPr>
            <p:ph type="title"/>
          </p:nvPr>
        </p:nvSpPr>
        <p:spPr>
          <a:xfrm>
            <a:off x="609600" y="304800"/>
            <a:ext cx="96699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Bringing Expertise And Scale To Kubernetes</a:t>
            </a:r>
            <a:endParaRPr/>
          </a:p>
        </p:txBody>
      </p:sp>
      <p:sp>
        <p:nvSpPr>
          <p:cNvPr id="1020" name="Google Shape;1020;p112"/>
          <p:cNvSpPr txBox="1"/>
          <p:nvPr/>
        </p:nvSpPr>
        <p:spPr>
          <a:xfrm>
            <a:off x="5105447" y="1998300"/>
            <a:ext cx="68247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33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Leadership</a:t>
            </a:r>
            <a:r>
              <a:rPr b="1" i="0" lang="en-US" sz="186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867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- </a:t>
            </a:r>
            <a:r>
              <a:rPr lang="en-US" sz="1700">
                <a:latin typeface="Roboto Light"/>
                <a:ea typeface="Roboto Light"/>
                <a:cs typeface="Roboto Light"/>
                <a:sym typeface="Roboto Light"/>
              </a:rPr>
              <a:t>Core</a:t>
            </a:r>
            <a:r>
              <a:rPr b="0" i="0" lang="en-US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engineer</a:t>
            </a:r>
            <a:r>
              <a:rPr lang="en-US" sz="1700">
                <a:latin typeface="Roboto Light"/>
                <a:ea typeface="Roboto Light"/>
                <a:cs typeface="Roboto Light"/>
                <a:sym typeface="Roboto Light"/>
              </a:rPr>
              <a:t>ing</a:t>
            </a:r>
            <a:r>
              <a:rPr b="0" i="0" lang="en-US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of Helm and Kubernetes on Windows</a:t>
            </a:r>
            <a:endParaRPr b="0" i="0" sz="17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233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Breadth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-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Multiple engineering teams developing Operators, installer, networking and storage</a:t>
            </a:r>
            <a:endParaRPr b="0" i="0" sz="17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233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Expertise - </a:t>
            </a:r>
            <a:r>
              <a:rPr b="0" i="0" lang="en-US" sz="1700" u="none" cap="none" strike="noStrike">
                <a:solidFill>
                  <a:srgbClr val="1F222E"/>
                </a:solidFill>
                <a:latin typeface="Roboto Light"/>
                <a:ea typeface="Roboto Light"/>
                <a:cs typeface="Roboto Light"/>
                <a:sym typeface="Roboto Light"/>
              </a:rPr>
              <a:t>CNCF Certified Kubernetes Service Provider</a:t>
            </a:r>
            <a:endParaRPr b="0" i="0" sz="1700" u="none" cap="none" strike="noStrike">
              <a:solidFill>
                <a:srgbClr val="1F222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1" name="Google Shape;1021;p112"/>
          <p:cNvSpPr txBox="1"/>
          <p:nvPr/>
        </p:nvSpPr>
        <p:spPr>
          <a:xfrm>
            <a:off x="5032125" y="4386750"/>
            <a:ext cx="68979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33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Founder - </a:t>
            </a:r>
            <a:r>
              <a:rPr b="0" i="0" lang="en-US" sz="1700" u="none" cap="none" strike="noStrike">
                <a:solidFill>
                  <a:srgbClr val="1F222E"/>
                </a:solidFill>
                <a:latin typeface="Roboto Light"/>
                <a:ea typeface="Roboto Light"/>
                <a:cs typeface="Roboto Light"/>
                <a:sym typeface="Roboto Light"/>
              </a:rPr>
              <a:t>Ben Hindman (Mesosphere Founder) developed Apache Mesos at Berkeley</a:t>
            </a:r>
            <a:endParaRPr b="0" i="0" sz="1700" u="none" cap="none" strike="noStrike">
              <a:solidFill>
                <a:srgbClr val="1F22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233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Leadership -</a:t>
            </a: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700" u="none" cap="none" strike="noStrike">
                <a:solidFill>
                  <a:srgbClr val="1F222E"/>
                </a:solidFill>
                <a:latin typeface="Roboto Light"/>
                <a:ea typeface="Roboto Light"/>
                <a:cs typeface="Roboto Light"/>
                <a:sym typeface="Roboto Light"/>
              </a:rPr>
              <a:t>Mesosphere engineering leads development of Apache Mesos</a:t>
            </a:r>
            <a:endParaRPr b="0" i="0" sz="1700" u="none" cap="none" strike="noStrike">
              <a:solidFill>
                <a:srgbClr val="1F22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423322" lvl="0" marL="609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Expertise -</a:t>
            </a:r>
            <a:r>
              <a:rPr b="0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700" u="none" cap="none" strike="noStrike">
                <a:solidFill>
                  <a:srgbClr val="1F222E"/>
                </a:solidFill>
                <a:latin typeface="Roboto Light"/>
                <a:ea typeface="Roboto Light"/>
                <a:cs typeface="Roboto Light"/>
                <a:sym typeface="Roboto Light"/>
              </a:rPr>
              <a:t>Partnered with hundreds of Mesos customers over 6 years </a:t>
            </a:r>
            <a:endParaRPr b="0" i="0" sz="1700" u="none" cap="none" strike="noStrike">
              <a:solidFill>
                <a:srgbClr val="1F222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2" name="Google Shape;1022;p112"/>
          <p:cNvSpPr/>
          <p:nvPr/>
        </p:nvSpPr>
        <p:spPr>
          <a:xfrm>
            <a:off x="5343468" y="1577800"/>
            <a:ext cx="6492600" cy="4002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2000"/>
              <a:buFont typeface="Roboto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Largest Private </a:t>
            </a:r>
            <a:r>
              <a:rPr b="1" i="0" lang="en-US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r>
              <a:rPr b="1" i="0" lang="en-US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Company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112"/>
          <p:cNvSpPr/>
          <p:nvPr/>
        </p:nvSpPr>
        <p:spPr>
          <a:xfrm>
            <a:off x="5363951" y="3981000"/>
            <a:ext cx="6492600" cy="4002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2000"/>
              <a:buFont typeface="Roboto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 </a:t>
            </a:r>
            <a:r>
              <a:rPr b="1"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Contributors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4" name="Google Shape;102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33" y="4839967"/>
            <a:ext cx="2796859" cy="10161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5" name="Google Shape;1025;p112"/>
          <p:cNvGrpSpPr/>
          <p:nvPr/>
        </p:nvGrpSpPr>
        <p:grpSpPr>
          <a:xfrm>
            <a:off x="836692" y="1944113"/>
            <a:ext cx="3848810" cy="1129102"/>
            <a:chOff x="475124" y="1629577"/>
            <a:chExt cx="3211624" cy="942175"/>
          </a:xfrm>
        </p:grpSpPr>
        <p:pic>
          <p:nvPicPr>
            <p:cNvPr id="1026" name="Google Shape;1026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5124" y="1629577"/>
              <a:ext cx="970030" cy="94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112"/>
            <p:cNvPicPr preferRelativeResize="0"/>
            <p:nvPr/>
          </p:nvPicPr>
          <p:blipFill rotWithShape="1">
            <a:blip r:embed="rId5">
              <a:alphaModFix/>
            </a:blip>
            <a:srcRect b="0" l="27667" r="0" t="0"/>
            <a:stretch/>
          </p:blipFill>
          <p:spPr>
            <a:xfrm>
              <a:off x="1536780" y="1789039"/>
              <a:ext cx="2149968" cy="6419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8" name="Google Shape;1028;p112"/>
          <p:cNvSpPr/>
          <p:nvPr/>
        </p:nvSpPr>
        <p:spPr>
          <a:xfrm>
            <a:off x="2417150" y="3205550"/>
            <a:ext cx="687900" cy="1502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3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Mesosphere Kubernetes History</a:t>
            </a:r>
            <a:endParaRPr/>
          </a:p>
        </p:txBody>
      </p:sp>
      <p:sp>
        <p:nvSpPr>
          <p:cNvPr id="1034" name="Google Shape;1034;p113"/>
          <p:cNvSpPr txBox="1"/>
          <p:nvPr>
            <p:ph idx="4294967295" type="sldNum"/>
          </p:nvPr>
        </p:nvSpPr>
        <p:spPr>
          <a:xfrm>
            <a:off x="4482255" y="6089700"/>
            <a:ext cx="174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900"/>
              <a:t>‹#›</a:t>
            </a:fld>
            <a:endParaRPr sz="900"/>
          </a:p>
        </p:txBody>
      </p:sp>
      <p:sp>
        <p:nvSpPr>
          <p:cNvPr id="1035" name="Google Shape;1035;p113"/>
          <p:cNvSpPr txBox="1"/>
          <p:nvPr/>
        </p:nvSpPr>
        <p:spPr>
          <a:xfrm>
            <a:off x="751649" y="1378697"/>
            <a:ext cx="819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00" lIns="137100" spcFirstLastPara="1" rIns="137100" wrap="square" tIns="137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113"/>
          <p:cNvSpPr txBox="1"/>
          <p:nvPr/>
        </p:nvSpPr>
        <p:spPr>
          <a:xfrm>
            <a:off x="3604701" y="1373901"/>
            <a:ext cx="7053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00" lIns="137100" spcFirstLastPara="1" rIns="137100" wrap="square" tIns="137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201</a:t>
            </a: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1037" name="Google Shape;1037;p113"/>
          <p:cNvSpPr/>
          <p:nvPr/>
        </p:nvSpPr>
        <p:spPr>
          <a:xfrm>
            <a:off x="751650" y="5950350"/>
            <a:ext cx="7735200" cy="462600"/>
          </a:xfrm>
          <a:prstGeom prst="parallelogram">
            <a:avLst>
              <a:gd fmla="val 25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8" name="Google Shape;1038;p113"/>
          <p:cNvSpPr txBox="1"/>
          <p:nvPr/>
        </p:nvSpPr>
        <p:spPr>
          <a:xfrm>
            <a:off x="1195447" y="6068900"/>
            <a:ext cx="346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Core Kubernetes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113"/>
          <p:cNvSpPr/>
          <p:nvPr/>
        </p:nvSpPr>
        <p:spPr>
          <a:xfrm>
            <a:off x="6535222" y="5950351"/>
            <a:ext cx="5106600" cy="462600"/>
          </a:xfrm>
          <a:prstGeom prst="homePlate">
            <a:avLst>
              <a:gd fmla="val 50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113"/>
          <p:cNvSpPr/>
          <p:nvPr/>
        </p:nvSpPr>
        <p:spPr>
          <a:xfrm>
            <a:off x="3979050" y="4919850"/>
            <a:ext cx="4508100" cy="462600"/>
          </a:xfrm>
          <a:prstGeom prst="parallelogram">
            <a:avLst>
              <a:gd fmla="val 25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113"/>
          <p:cNvSpPr/>
          <p:nvPr/>
        </p:nvSpPr>
        <p:spPr>
          <a:xfrm>
            <a:off x="6535220" y="4919850"/>
            <a:ext cx="5106600" cy="462600"/>
          </a:xfrm>
          <a:prstGeom prst="homePlate">
            <a:avLst>
              <a:gd fmla="val 50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113"/>
          <p:cNvSpPr txBox="1"/>
          <p:nvPr/>
        </p:nvSpPr>
        <p:spPr>
          <a:xfrm>
            <a:off x="4556001" y="5029250"/>
            <a:ext cx="294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Mesosphere Kubernetes Engine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113"/>
          <p:cNvSpPr txBox="1"/>
          <p:nvPr/>
        </p:nvSpPr>
        <p:spPr>
          <a:xfrm>
            <a:off x="9872647" y="1378600"/>
            <a:ext cx="17691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00" lIns="137100" spcFirstLastPara="1" rIns="137100" wrap="square" tIns="137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</a:pP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Future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113"/>
          <p:cNvSpPr txBox="1"/>
          <p:nvPr/>
        </p:nvSpPr>
        <p:spPr>
          <a:xfrm>
            <a:off x="873350" y="5439750"/>
            <a:ext cx="1605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Top contributor to 1.0 -1.1 after Google and Red Hat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113"/>
          <p:cNvSpPr txBox="1"/>
          <p:nvPr/>
        </p:nvSpPr>
        <p:spPr>
          <a:xfrm>
            <a:off x="6014592" y="1378687"/>
            <a:ext cx="7053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00" lIns="137100" spcFirstLastPara="1" rIns="137100" wrap="square" tIns="137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201</a:t>
            </a: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1046" name="Google Shape;1046;p113"/>
          <p:cNvSpPr/>
          <p:nvPr/>
        </p:nvSpPr>
        <p:spPr>
          <a:xfrm>
            <a:off x="7269950" y="2207655"/>
            <a:ext cx="2775600" cy="462600"/>
          </a:xfrm>
          <a:prstGeom prst="parallelogram">
            <a:avLst>
              <a:gd fmla="val 25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113"/>
          <p:cNvSpPr/>
          <p:nvPr/>
        </p:nvSpPr>
        <p:spPr>
          <a:xfrm>
            <a:off x="8209523" y="2207647"/>
            <a:ext cx="3414600" cy="462600"/>
          </a:xfrm>
          <a:prstGeom prst="homePlate">
            <a:avLst>
              <a:gd fmla="val 50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113"/>
          <p:cNvSpPr txBox="1"/>
          <p:nvPr/>
        </p:nvSpPr>
        <p:spPr>
          <a:xfrm>
            <a:off x="8245429" y="2300805"/>
            <a:ext cx="1298400" cy="2307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Operators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113"/>
          <p:cNvSpPr/>
          <p:nvPr/>
        </p:nvSpPr>
        <p:spPr>
          <a:xfrm>
            <a:off x="2845075" y="5435110"/>
            <a:ext cx="5641800" cy="462600"/>
          </a:xfrm>
          <a:prstGeom prst="parallelogram">
            <a:avLst>
              <a:gd fmla="val 25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113"/>
          <p:cNvSpPr/>
          <p:nvPr/>
        </p:nvSpPr>
        <p:spPr>
          <a:xfrm>
            <a:off x="6535222" y="5435108"/>
            <a:ext cx="5106600" cy="462600"/>
          </a:xfrm>
          <a:prstGeom prst="homePlate">
            <a:avLst>
              <a:gd fmla="val 50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113"/>
          <p:cNvSpPr txBox="1"/>
          <p:nvPr/>
        </p:nvSpPr>
        <p:spPr>
          <a:xfrm>
            <a:off x="3385957" y="5551060"/>
            <a:ext cx="216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Container Storage Interface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2" name="Google Shape;105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263" y="5551060"/>
            <a:ext cx="230700" cy="2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404" y="6078434"/>
            <a:ext cx="210181" cy="210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13"/>
          <p:cNvSpPr/>
          <p:nvPr/>
        </p:nvSpPr>
        <p:spPr>
          <a:xfrm>
            <a:off x="2529950" y="5952950"/>
            <a:ext cx="9000" cy="46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13"/>
          <p:cNvSpPr/>
          <p:nvPr/>
        </p:nvSpPr>
        <p:spPr>
          <a:xfrm>
            <a:off x="2590548" y="5952950"/>
            <a:ext cx="18300" cy="46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13"/>
          <p:cNvSpPr/>
          <p:nvPr/>
        </p:nvSpPr>
        <p:spPr>
          <a:xfrm>
            <a:off x="2658949" y="5952950"/>
            <a:ext cx="36600" cy="46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13"/>
          <p:cNvSpPr txBox="1"/>
          <p:nvPr/>
        </p:nvSpPr>
        <p:spPr>
          <a:xfrm>
            <a:off x="8399264" y="1372545"/>
            <a:ext cx="8268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00" lIns="137100" spcFirstLastPara="1" rIns="137100" wrap="square" tIns="137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</a:pP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2019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8" name="Google Shape;1058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307" y="5047441"/>
            <a:ext cx="201168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13"/>
          <p:cNvSpPr/>
          <p:nvPr/>
        </p:nvSpPr>
        <p:spPr>
          <a:xfrm>
            <a:off x="8589025" y="1709000"/>
            <a:ext cx="1769100" cy="462600"/>
          </a:xfrm>
          <a:prstGeom prst="parallelogram">
            <a:avLst>
              <a:gd fmla="val 25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113"/>
          <p:cNvSpPr/>
          <p:nvPr/>
        </p:nvSpPr>
        <p:spPr>
          <a:xfrm>
            <a:off x="9144026" y="1709010"/>
            <a:ext cx="2497800" cy="462600"/>
          </a:xfrm>
          <a:prstGeom prst="homePlate">
            <a:avLst>
              <a:gd fmla="val 50000" name="adj"/>
            </a:avLst>
          </a:prstGeom>
          <a:solidFill>
            <a:srgbClr val="7D58FF"/>
          </a:solidFill>
          <a:ln>
            <a:noFill/>
          </a:ln>
        </p:spPr>
        <p:txBody>
          <a:bodyPr anchorCtr="0" anchor="ctr" bIns="182850" lIns="0" spcFirstLastPara="1" rIns="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113"/>
          <p:cNvSpPr txBox="1"/>
          <p:nvPr/>
        </p:nvSpPr>
        <p:spPr>
          <a:xfrm>
            <a:off x="8725325" y="1824950"/>
            <a:ext cx="2681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Mesosphere Konvoy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royal caribbean logo" id="1062" name="Google Shape;1062;p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2228" y="4400595"/>
            <a:ext cx="1685398" cy="337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ational geospatial intelligence agency logo" id="1063" name="Google Shape;1063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76010" y="3880463"/>
            <a:ext cx="474250" cy="3870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e logo" id="1064" name="Google Shape;1064;p1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36783" y="3857975"/>
            <a:ext cx="511600" cy="41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13"/>
          <p:cNvPicPr preferRelativeResize="0"/>
          <p:nvPr/>
        </p:nvPicPr>
        <p:blipFill rotWithShape="1">
          <a:blip r:embed="rId9">
            <a:alphaModFix/>
          </a:blip>
          <a:srcRect b="26034" l="0" r="0" t="23217"/>
          <a:stretch/>
        </p:blipFill>
        <p:spPr>
          <a:xfrm>
            <a:off x="6989156" y="3296749"/>
            <a:ext cx="1935012" cy="4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45201" y="4327976"/>
            <a:ext cx="906375" cy="42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113"/>
          <p:cNvPicPr preferRelativeResize="0"/>
          <p:nvPr/>
        </p:nvPicPr>
        <p:blipFill rotWithShape="1">
          <a:blip r:embed="rId11">
            <a:alphaModFix/>
          </a:blip>
          <a:srcRect b="30017" l="0" r="0" t="30081"/>
          <a:stretch/>
        </p:blipFill>
        <p:spPr>
          <a:xfrm>
            <a:off x="9202120" y="3328689"/>
            <a:ext cx="1036472" cy="3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00763" y="3842977"/>
            <a:ext cx="906389" cy="41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108003" y="2747706"/>
            <a:ext cx="1298400" cy="27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3951" y="2759835"/>
            <a:ext cx="1027003" cy="3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64556" y="3415576"/>
            <a:ext cx="474249" cy="38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13"/>
          <p:cNvPicPr preferRelativeResize="0"/>
          <p:nvPr/>
        </p:nvPicPr>
        <p:blipFill rotWithShape="1">
          <a:blip r:embed="rId16">
            <a:alphaModFix/>
          </a:blip>
          <a:srcRect b="30412" l="0" r="0" t="34512"/>
          <a:stretch/>
        </p:blipFill>
        <p:spPr>
          <a:xfrm>
            <a:off x="8839134" y="3888578"/>
            <a:ext cx="1457648" cy="4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43475" y="4419195"/>
            <a:ext cx="1685400" cy="28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577024" y="2776638"/>
            <a:ext cx="2163897" cy="29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14200" y="3932457"/>
            <a:ext cx="1685402" cy="3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410650" y="3266101"/>
            <a:ext cx="1036475" cy="462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7" name="Google Shape;1077;p113"/>
          <p:cNvCxnSpPr/>
          <p:nvPr/>
        </p:nvCxnSpPr>
        <p:spPr>
          <a:xfrm>
            <a:off x="675449" y="1620170"/>
            <a:ext cx="1091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8" name="Google Shape;1078;p1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426425" y="2349288"/>
            <a:ext cx="819000" cy="203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13"/>
          <p:cNvSpPr/>
          <p:nvPr/>
        </p:nvSpPr>
        <p:spPr>
          <a:xfrm>
            <a:off x="642262" y="2639542"/>
            <a:ext cx="278400" cy="278400"/>
          </a:xfrm>
          <a:prstGeom prst="diamond">
            <a:avLst/>
          </a:prstGeom>
          <a:solidFill>
            <a:srgbClr val="F9147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113"/>
          <p:cNvSpPr/>
          <p:nvPr/>
        </p:nvSpPr>
        <p:spPr>
          <a:xfrm>
            <a:off x="1010201" y="2582945"/>
            <a:ext cx="43716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1800"/>
              <a:buFont typeface="Roboto"/>
              <a:buNone/>
            </a:pPr>
            <a:r>
              <a:rPr b="1" lang="en-US" sz="1800">
                <a:solidFill>
                  <a:srgbClr val="7D50FF"/>
                </a:solidFill>
                <a:latin typeface="Roboto"/>
                <a:ea typeface="Roboto"/>
                <a:cs typeface="Roboto"/>
                <a:sym typeface="Roboto"/>
              </a:rPr>
              <a:t>Mesosphere is supporting global Kubernetes customer base since launching first commercial product</a:t>
            </a:r>
            <a:endParaRPr b="1" i="0" sz="1800" u="none" cap="none" strike="noStrike">
              <a:solidFill>
                <a:srgbClr val="7D5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1" name="Google Shape;1081;p113"/>
          <p:cNvCxnSpPr/>
          <p:nvPr/>
        </p:nvCxnSpPr>
        <p:spPr>
          <a:xfrm>
            <a:off x="4188475" y="3606600"/>
            <a:ext cx="1466100" cy="838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4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</a:t>
            </a:r>
            <a:r>
              <a:rPr lang="en-US"/>
              <a:t>Community</a:t>
            </a:r>
            <a:r>
              <a:rPr lang="en-US"/>
              <a:t> Leadership</a:t>
            </a:r>
            <a:endParaRPr/>
          </a:p>
        </p:txBody>
      </p:sp>
      <p:sp>
        <p:nvSpPr>
          <p:cNvPr id="1087" name="Google Shape;1087;p114"/>
          <p:cNvSpPr/>
          <p:nvPr/>
        </p:nvSpPr>
        <p:spPr>
          <a:xfrm>
            <a:off x="325175" y="4970925"/>
            <a:ext cx="11673300" cy="1478700"/>
          </a:xfrm>
          <a:prstGeom prst="rect">
            <a:avLst/>
          </a:prstGeom>
          <a:solidFill>
            <a:srgbClr val="9790B7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114"/>
          <p:cNvSpPr/>
          <p:nvPr/>
        </p:nvSpPr>
        <p:spPr>
          <a:xfrm>
            <a:off x="8832379" y="1173196"/>
            <a:ext cx="2560333" cy="3643000"/>
          </a:xfrm>
          <a:prstGeom prst="flowChartOffpageConnector">
            <a:avLst/>
          </a:prstGeom>
          <a:solidFill>
            <a:srgbClr val="3371E3"/>
          </a:solidFill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14"/>
          <p:cNvSpPr/>
          <p:nvPr/>
        </p:nvSpPr>
        <p:spPr>
          <a:xfrm>
            <a:off x="6148946" y="1173196"/>
            <a:ext cx="2560333" cy="3643000"/>
          </a:xfrm>
          <a:prstGeom prst="flowChartOffpageConnector">
            <a:avLst/>
          </a:prstGeom>
          <a:solidFill>
            <a:srgbClr val="3371E3"/>
          </a:solidFill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14"/>
          <p:cNvSpPr/>
          <p:nvPr/>
        </p:nvSpPr>
        <p:spPr>
          <a:xfrm>
            <a:off x="805979" y="1173196"/>
            <a:ext cx="2560333" cy="3643000"/>
          </a:xfrm>
          <a:prstGeom prst="flowChartOffpageConnector">
            <a:avLst/>
          </a:prstGeom>
          <a:solidFill>
            <a:srgbClr val="3371E3"/>
          </a:solidFill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14"/>
          <p:cNvSpPr/>
          <p:nvPr/>
        </p:nvSpPr>
        <p:spPr>
          <a:xfrm>
            <a:off x="3477446" y="1173196"/>
            <a:ext cx="2560333" cy="3643000"/>
          </a:xfrm>
          <a:prstGeom prst="flowChartOffpageConnector">
            <a:avLst/>
          </a:prstGeom>
          <a:solidFill>
            <a:srgbClr val="3371E3"/>
          </a:solidFill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4"/>
          <p:cNvSpPr txBox="1"/>
          <p:nvPr/>
        </p:nvSpPr>
        <p:spPr>
          <a:xfrm>
            <a:off x="805979" y="1179529"/>
            <a:ext cx="2560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CSI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114"/>
          <p:cNvSpPr txBox="1"/>
          <p:nvPr/>
        </p:nvSpPr>
        <p:spPr>
          <a:xfrm>
            <a:off x="3477446" y="1164578"/>
            <a:ext cx="25299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Virtual Kubelet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114"/>
          <p:cNvSpPr txBox="1"/>
          <p:nvPr/>
        </p:nvSpPr>
        <p:spPr>
          <a:xfrm>
            <a:off x="6148946" y="1161590"/>
            <a:ext cx="2560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KUDO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114"/>
          <p:cNvSpPr txBox="1"/>
          <p:nvPr/>
        </p:nvSpPr>
        <p:spPr>
          <a:xfrm>
            <a:off x="8832179" y="1179519"/>
            <a:ext cx="2560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CRD/Kubebuilder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114"/>
          <p:cNvSpPr txBox="1"/>
          <p:nvPr/>
        </p:nvSpPr>
        <p:spPr>
          <a:xfrm>
            <a:off x="805779" y="2482390"/>
            <a:ext cx="25605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#1 Contributor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Led engineering 2+ years (inception to GA)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Worked with vendors on developing their drivers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114"/>
          <p:cNvSpPr txBox="1"/>
          <p:nvPr/>
        </p:nvSpPr>
        <p:spPr>
          <a:xfrm>
            <a:off x="805779" y="1687519"/>
            <a:ext cx="25605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CSI is the storage standard for Kubernetes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114"/>
          <p:cNvSpPr txBox="1"/>
          <p:nvPr/>
        </p:nvSpPr>
        <p:spPr>
          <a:xfrm>
            <a:off x="6160697" y="1687519"/>
            <a:ext cx="25605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Declarative, full lifecycle Operators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9" name="Google Shape;1099;p114"/>
          <p:cNvSpPr txBox="1"/>
          <p:nvPr/>
        </p:nvSpPr>
        <p:spPr>
          <a:xfrm>
            <a:off x="3447379" y="1687519"/>
            <a:ext cx="25605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Kubernetes API for any platform (serverless)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114"/>
          <p:cNvSpPr txBox="1"/>
          <p:nvPr/>
        </p:nvSpPr>
        <p:spPr>
          <a:xfrm>
            <a:off x="8802297" y="1687519"/>
            <a:ext cx="25605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 extension, custom controllers and SDK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114"/>
          <p:cNvSpPr txBox="1"/>
          <p:nvPr/>
        </p:nvSpPr>
        <p:spPr>
          <a:xfrm>
            <a:off x="3447379" y="2482390"/>
            <a:ext cx="25605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#2 Contributor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Integrating providers for Virtual Kubelet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Helping to bring Virtual Kubelet to Mesos users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114"/>
          <p:cNvSpPr txBox="1"/>
          <p:nvPr/>
        </p:nvSpPr>
        <p:spPr>
          <a:xfrm>
            <a:off x="6160697" y="2482390"/>
            <a:ext cx="25605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Partnering with Google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Leading project to make operators manageable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OSS-ing Operators for Kafka, MySQL, Flink, etc.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114"/>
          <p:cNvSpPr txBox="1"/>
          <p:nvPr/>
        </p:nvSpPr>
        <p:spPr>
          <a:xfrm>
            <a:off x="8817238" y="2482390"/>
            <a:ext cx="25605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Contributing to Kubebuilder, Kustomize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46050" lvl="0" marL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★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Enhancing dynamic CRDs in Kubernetes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114"/>
          <p:cNvSpPr txBox="1"/>
          <p:nvPr/>
        </p:nvSpPr>
        <p:spPr>
          <a:xfrm>
            <a:off x="3228400" y="5189125"/>
            <a:ext cx="4958400" cy="11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  <a:t>Kubernetes cluster ops</a:t>
            </a:r>
            <a:endParaRPr sz="1800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  <a:t>Stateful services with operators</a:t>
            </a:r>
            <a:endParaRPr sz="1800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114"/>
          <p:cNvSpPr txBox="1"/>
          <p:nvPr/>
        </p:nvSpPr>
        <p:spPr>
          <a:xfrm>
            <a:off x="7327100" y="5189125"/>
            <a:ext cx="48726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  <a:t>Add-ons and integrations</a:t>
            </a:r>
            <a:endParaRPr sz="1800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  <a:t>Data science pipelines</a:t>
            </a:r>
            <a:endParaRPr sz="1800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114"/>
          <p:cNvSpPr/>
          <p:nvPr/>
        </p:nvSpPr>
        <p:spPr>
          <a:xfrm>
            <a:off x="2858499" y="5266769"/>
            <a:ext cx="315900" cy="315900"/>
          </a:xfrm>
          <a:prstGeom prst="diamond">
            <a:avLst/>
          </a:prstGeom>
          <a:solidFill>
            <a:srgbClr val="F9147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114"/>
          <p:cNvSpPr/>
          <p:nvPr/>
        </p:nvSpPr>
        <p:spPr>
          <a:xfrm>
            <a:off x="244175" y="4961749"/>
            <a:ext cx="81000" cy="1478700"/>
          </a:xfrm>
          <a:prstGeom prst="rect">
            <a:avLst/>
          </a:prstGeom>
          <a:solidFill>
            <a:srgbClr val="7C5F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114"/>
          <p:cNvSpPr txBox="1"/>
          <p:nvPr/>
        </p:nvSpPr>
        <p:spPr>
          <a:xfrm>
            <a:off x="521200" y="5079475"/>
            <a:ext cx="22833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Global Community Trainings</a:t>
            </a:r>
            <a:endParaRPr sz="2300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114"/>
          <p:cNvSpPr/>
          <p:nvPr/>
        </p:nvSpPr>
        <p:spPr>
          <a:xfrm>
            <a:off x="2858499" y="5843169"/>
            <a:ext cx="315900" cy="315900"/>
          </a:xfrm>
          <a:prstGeom prst="diamond">
            <a:avLst/>
          </a:prstGeom>
          <a:solidFill>
            <a:srgbClr val="F9147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114"/>
          <p:cNvSpPr/>
          <p:nvPr/>
        </p:nvSpPr>
        <p:spPr>
          <a:xfrm>
            <a:off x="6953399" y="5254944"/>
            <a:ext cx="315900" cy="315900"/>
          </a:xfrm>
          <a:prstGeom prst="diamond">
            <a:avLst/>
          </a:prstGeom>
          <a:solidFill>
            <a:srgbClr val="F9147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114"/>
          <p:cNvSpPr/>
          <p:nvPr/>
        </p:nvSpPr>
        <p:spPr>
          <a:xfrm>
            <a:off x="6953399" y="5831344"/>
            <a:ext cx="315900" cy="315900"/>
          </a:xfrm>
          <a:prstGeom prst="diamond">
            <a:avLst/>
          </a:prstGeom>
          <a:solidFill>
            <a:srgbClr val="F9147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5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Impact Of Our Kubernetes Community Leadership</a:t>
            </a:r>
            <a:endParaRPr/>
          </a:p>
        </p:txBody>
      </p:sp>
      <p:pic>
        <p:nvPicPr>
          <p:cNvPr id="1117" name="Google Shape;1117;p11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242" y="1477051"/>
            <a:ext cx="7024383" cy="43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15"/>
          <p:cNvSpPr/>
          <p:nvPr/>
        </p:nvSpPr>
        <p:spPr>
          <a:xfrm>
            <a:off x="9374700" y="4346875"/>
            <a:ext cx="2523900" cy="384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D58FF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Down from 41% </a:t>
            </a:r>
            <a:endParaRPr sz="1200"/>
          </a:p>
        </p:txBody>
      </p:sp>
      <p:sp>
        <p:nvSpPr>
          <p:cNvPr id="1119" name="Google Shape;1119;p115"/>
          <p:cNvSpPr/>
          <p:nvPr/>
        </p:nvSpPr>
        <p:spPr>
          <a:xfrm>
            <a:off x="710998" y="2161103"/>
            <a:ext cx="888900" cy="888900"/>
          </a:xfrm>
          <a:prstGeom prst="ellipse">
            <a:avLst/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15"/>
          <p:cNvSpPr txBox="1"/>
          <p:nvPr/>
        </p:nvSpPr>
        <p:spPr>
          <a:xfrm>
            <a:off x="1764175" y="2161100"/>
            <a:ext cx="1091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Leadership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1" name="Google Shape;112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200" y="2402300"/>
            <a:ext cx="406501" cy="40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15"/>
          <p:cNvSpPr/>
          <p:nvPr/>
        </p:nvSpPr>
        <p:spPr>
          <a:xfrm>
            <a:off x="710998" y="4049678"/>
            <a:ext cx="888900" cy="888900"/>
          </a:xfrm>
          <a:prstGeom prst="ellipse">
            <a:avLst/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15"/>
          <p:cNvSpPr txBox="1"/>
          <p:nvPr/>
        </p:nvSpPr>
        <p:spPr>
          <a:xfrm>
            <a:off x="1764175" y="4049675"/>
            <a:ext cx="1091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Focus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4" name="Google Shape;1124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138" y="4279813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5"/>
          <p:cNvSpPr txBox="1"/>
          <p:nvPr/>
        </p:nvSpPr>
        <p:spPr>
          <a:xfrm>
            <a:off x="1764175" y="2402300"/>
            <a:ext cx="2794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Container Storage Interface community lead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115"/>
          <p:cNvSpPr txBox="1"/>
          <p:nvPr/>
        </p:nvSpPr>
        <p:spPr>
          <a:xfrm>
            <a:off x="1764175" y="4290750"/>
            <a:ext cx="2794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Customer and vendor integration to ease complexity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115"/>
          <p:cNvSpPr txBox="1"/>
          <p:nvPr/>
        </p:nvSpPr>
        <p:spPr>
          <a:xfrm>
            <a:off x="4593900" y="6235725"/>
            <a:ext cx="6916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Source: CNCF Survey August 2018 (n=2,400)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6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Mesosphere Konvoy Delivers Certified Integrated Automation</a:t>
            </a:r>
            <a:endParaRPr/>
          </a:p>
        </p:txBody>
      </p:sp>
      <p:sp>
        <p:nvSpPr>
          <p:cNvPr id="1133" name="Google Shape;1133;p116"/>
          <p:cNvSpPr/>
          <p:nvPr/>
        </p:nvSpPr>
        <p:spPr>
          <a:xfrm>
            <a:off x="6529056" y="2063884"/>
            <a:ext cx="3574500" cy="3482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noFill/>
          <a:ln cap="flat" cmpd="sng" w="28575">
            <a:solidFill>
              <a:srgbClr val="E5EF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16"/>
          <p:cNvSpPr/>
          <p:nvPr/>
        </p:nvSpPr>
        <p:spPr>
          <a:xfrm>
            <a:off x="6519001" y="2054088"/>
            <a:ext cx="3594300" cy="35019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solidFill>
            <a:srgbClr val="9351E5">
              <a:alpha val="38430"/>
            </a:srgbClr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16"/>
          <p:cNvSpPr txBox="1"/>
          <p:nvPr/>
        </p:nvSpPr>
        <p:spPr>
          <a:xfrm>
            <a:off x="8552999" y="4325020"/>
            <a:ext cx="14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DNS Service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(CoreDNS)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16"/>
          <p:cNvSpPr txBox="1"/>
          <p:nvPr/>
        </p:nvSpPr>
        <p:spPr>
          <a:xfrm>
            <a:off x="8776781" y="3299376"/>
            <a:ext cx="14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Disaster</a:t>
            </a:r>
            <a:endParaRPr b="1" i="0" sz="1067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Recovery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(Velero)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16"/>
          <p:cNvSpPr txBox="1"/>
          <p:nvPr/>
        </p:nvSpPr>
        <p:spPr>
          <a:xfrm>
            <a:off x="6601243" y="4325020"/>
            <a:ext cx="1467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Ingress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(Traefik</a:t>
            </a: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i="0" sz="1067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16"/>
          <p:cNvSpPr txBox="1"/>
          <p:nvPr/>
        </p:nvSpPr>
        <p:spPr>
          <a:xfrm>
            <a:off x="6783024" y="2530719"/>
            <a:ext cx="1809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Logging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(Fluentbit, Elastic,</a:t>
            </a:r>
            <a:endParaRPr b="0" i="0" sz="1067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Kibana)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16"/>
          <p:cNvSpPr txBox="1"/>
          <p:nvPr/>
        </p:nvSpPr>
        <p:spPr>
          <a:xfrm>
            <a:off x="6440921" y="3381361"/>
            <a:ext cx="1467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ServiceMesh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0" name="Google Shape;1140;p116"/>
          <p:cNvCxnSpPr/>
          <p:nvPr/>
        </p:nvCxnSpPr>
        <p:spPr>
          <a:xfrm flipH="1" rot="10800000">
            <a:off x="8958453" y="2778532"/>
            <a:ext cx="757200" cy="5547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1" name="Google Shape;1141;p116"/>
          <p:cNvCxnSpPr>
            <a:endCxn id="1134" idx="5"/>
          </p:cNvCxnSpPr>
          <p:nvPr/>
        </p:nvCxnSpPr>
        <p:spPr>
          <a:xfrm>
            <a:off x="9123127" y="4028317"/>
            <a:ext cx="990300" cy="282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2" name="Google Shape;1142;p116"/>
          <p:cNvCxnSpPr/>
          <p:nvPr/>
        </p:nvCxnSpPr>
        <p:spPr>
          <a:xfrm flipH="1">
            <a:off x="6562332" y="4034737"/>
            <a:ext cx="938400" cy="2556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3" name="Google Shape;1143;p116"/>
          <p:cNvCxnSpPr/>
          <p:nvPr/>
        </p:nvCxnSpPr>
        <p:spPr>
          <a:xfrm rot="10800000">
            <a:off x="6916581" y="2774860"/>
            <a:ext cx="746700" cy="5547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4" name="Google Shape;1144;p116"/>
          <p:cNvCxnSpPr/>
          <p:nvPr/>
        </p:nvCxnSpPr>
        <p:spPr>
          <a:xfrm flipH="1">
            <a:off x="7543195" y="4587869"/>
            <a:ext cx="408300" cy="9093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5" name="Google Shape;1145;p116"/>
          <p:cNvCxnSpPr/>
          <p:nvPr/>
        </p:nvCxnSpPr>
        <p:spPr>
          <a:xfrm>
            <a:off x="8662716" y="4591541"/>
            <a:ext cx="436800" cy="9093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6" name="Google Shape;1146;p116"/>
          <p:cNvSpPr txBox="1"/>
          <p:nvPr/>
        </p:nvSpPr>
        <p:spPr>
          <a:xfrm>
            <a:off x="7292213" y="5219855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333"/>
              <a:buFont typeface="Calibri"/>
              <a:buNone/>
            </a:pPr>
            <a:r>
              <a:rPr b="1" i="0" lang="en-US" sz="1333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ADD-ONS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16"/>
          <p:cNvSpPr/>
          <p:nvPr/>
        </p:nvSpPr>
        <p:spPr>
          <a:xfrm>
            <a:off x="7500732" y="3014723"/>
            <a:ext cx="1622400" cy="1580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solidFill>
            <a:srgbClr val="5B40BA"/>
          </a:solidFill>
          <a:ln cap="flat" cmpd="sng" w="9525">
            <a:solidFill>
              <a:srgbClr val="D9D2E9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16"/>
          <p:cNvSpPr txBox="1"/>
          <p:nvPr/>
        </p:nvSpPr>
        <p:spPr>
          <a:xfrm>
            <a:off x="7657171" y="3225537"/>
            <a:ext cx="1317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Calibri"/>
              <a:buNone/>
            </a:pPr>
            <a:r>
              <a:rPr b="1" i="0" lang="en-US" sz="133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PURE KUBERNETES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16"/>
          <p:cNvSpPr txBox="1"/>
          <p:nvPr/>
        </p:nvSpPr>
        <p:spPr>
          <a:xfrm>
            <a:off x="7139837" y="3759733"/>
            <a:ext cx="235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Calibri"/>
              <a:buNone/>
            </a:pPr>
            <a:r>
              <a:rPr b="0" i="0" lang="en-US" sz="106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 Plane | etcd </a:t>
            </a:r>
            <a:br>
              <a:rPr b="0" i="0" lang="en-US" sz="106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Containerd | Ansible  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Calibri"/>
              <a:buNone/>
            </a:pPr>
            <a:r>
              <a:rPr b="0" i="0" lang="en-US" sz="106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Calico | Terraform</a:t>
            </a:r>
            <a:endParaRPr b="0" i="0" sz="106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0" name="Google Shape;1150;p116"/>
          <p:cNvCxnSpPr>
            <a:endCxn id="1151" idx="3"/>
          </p:cNvCxnSpPr>
          <p:nvPr/>
        </p:nvCxnSpPr>
        <p:spPr>
          <a:xfrm flipH="1" rot="10800000">
            <a:off x="8301408" y="2068199"/>
            <a:ext cx="41100" cy="9288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2" name="Google Shape;1152;p116"/>
          <p:cNvSpPr txBox="1"/>
          <p:nvPr/>
        </p:nvSpPr>
        <p:spPr>
          <a:xfrm>
            <a:off x="7555459" y="4706707"/>
            <a:ext cx="1467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Load Balancer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(Metal-LB</a:t>
            </a: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i="0" sz="1067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5243" y="2623248"/>
            <a:ext cx="1297399" cy="102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767" y="2632295"/>
            <a:ext cx="2015988" cy="1007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16"/>
          <p:cNvSpPr/>
          <p:nvPr/>
        </p:nvSpPr>
        <p:spPr>
          <a:xfrm>
            <a:off x="609606" y="1492650"/>
            <a:ext cx="4270200" cy="6462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Industry Standard Provisioning and Automated Configuration Management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6" name="Google Shape;1156;p116"/>
          <p:cNvCxnSpPr/>
          <p:nvPr/>
        </p:nvCxnSpPr>
        <p:spPr>
          <a:xfrm>
            <a:off x="609600" y="2286001"/>
            <a:ext cx="4270200" cy="26700"/>
          </a:xfrm>
          <a:prstGeom prst="straightConnector1">
            <a:avLst/>
          </a:prstGeom>
          <a:noFill/>
          <a:ln cap="flat" cmpd="sng" w="9525">
            <a:solidFill>
              <a:srgbClr val="9790B7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57" name="Google Shape;1157;p116"/>
          <p:cNvSpPr txBox="1"/>
          <p:nvPr/>
        </p:nvSpPr>
        <p:spPr>
          <a:xfrm>
            <a:off x="8045175" y="2494175"/>
            <a:ext cx="1703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(Prometheus,</a:t>
            </a:r>
            <a:endParaRPr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Grafana)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8" name="Google Shape;1158;p116"/>
          <p:cNvPicPr preferRelativeResize="0"/>
          <p:nvPr/>
        </p:nvPicPr>
        <p:blipFill rotWithShape="1">
          <a:blip r:embed="rId5">
            <a:alphaModFix/>
          </a:blip>
          <a:srcRect b="0" l="0" r="10" t="0"/>
          <a:stretch/>
        </p:blipFill>
        <p:spPr>
          <a:xfrm>
            <a:off x="609600" y="4940625"/>
            <a:ext cx="1261656" cy="1261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16"/>
          <p:cNvSpPr/>
          <p:nvPr/>
        </p:nvSpPr>
        <p:spPr>
          <a:xfrm>
            <a:off x="609891" y="4251479"/>
            <a:ext cx="4270200" cy="3693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1800"/>
              <a:buFont typeface="Roboto"/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CNCF Certified Kubernetes Partner</a:t>
            </a:r>
            <a:endParaRPr b="1" i="0" sz="18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0" name="Google Shape;1160;p116"/>
          <p:cNvCxnSpPr/>
          <p:nvPr/>
        </p:nvCxnSpPr>
        <p:spPr>
          <a:xfrm>
            <a:off x="609600" y="4776625"/>
            <a:ext cx="4270200" cy="26700"/>
          </a:xfrm>
          <a:prstGeom prst="straightConnector1">
            <a:avLst/>
          </a:prstGeom>
          <a:noFill/>
          <a:ln cap="flat" cmpd="sng" w="9525">
            <a:solidFill>
              <a:srgbClr val="9790B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161" name="Google Shape;1161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5502" y="4940625"/>
            <a:ext cx="1261651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1400" y="4940625"/>
            <a:ext cx="938400" cy="126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7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Mesosphere Konvoy Delivers Certified Integrated Automation</a:t>
            </a:r>
            <a:endParaRPr/>
          </a:p>
        </p:txBody>
      </p:sp>
      <p:cxnSp>
        <p:nvCxnSpPr>
          <p:cNvPr id="1168" name="Google Shape;1168;p117"/>
          <p:cNvCxnSpPr/>
          <p:nvPr/>
        </p:nvCxnSpPr>
        <p:spPr>
          <a:xfrm>
            <a:off x="10103424" y="4308092"/>
            <a:ext cx="945900" cy="249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117"/>
          <p:cNvSpPr/>
          <p:nvPr/>
        </p:nvSpPr>
        <p:spPr>
          <a:xfrm>
            <a:off x="6529056" y="2063884"/>
            <a:ext cx="3574500" cy="3482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noFill/>
          <a:ln cap="flat" cmpd="sng" w="28575">
            <a:solidFill>
              <a:srgbClr val="E5EF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17"/>
          <p:cNvSpPr/>
          <p:nvPr/>
        </p:nvSpPr>
        <p:spPr>
          <a:xfrm>
            <a:off x="5565771" y="1114899"/>
            <a:ext cx="5483700" cy="5342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noFill/>
          <a:ln cap="flat" cmpd="sng" w="2540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17"/>
          <p:cNvSpPr/>
          <p:nvPr/>
        </p:nvSpPr>
        <p:spPr>
          <a:xfrm>
            <a:off x="6519001" y="2054088"/>
            <a:ext cx="3594300" cy="35019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solidFill>
            <a:srgbClr val="9351E5">
              <a:alpha val="38430"/>
            </a:srgbClr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117"/>
          <p:cNvSpPr txBox="1"/>
          <p:nvPr/>
        </p:nvSpPr>
        <p:spPr>
          <a:xfrm>
            <a:off x="7292203" y="6097203"/>
            <a:ext cx="2048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333"/>
              <a:buFont typeface="Calibri"/>
              <a:buNone/>
            </a:pPr>
            <a:r>
              <a:rPr b="1" i="0" lang="en-US" sz="1333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ECOSYSTEM &amp; IAAS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17"/>
          <p:cNvSpPr txBox="1"/>
          <p:nvPr/>
        </p:nvSpPr>
        <p:spPr>
          <a:xfrm>
            <a:off x="9042635" y="4958956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Bare-metal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17"/>
          <p:cNvSpPr txBox="1"/>
          <p:nvPr/>
        </p:nvSpPr>
        <p:spPr>
          <a:xfrm>
            <a:off x="8248799" y="1924649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Ecosystem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17"/>
          <p:cNvSpPr txBox="1"/>
          <p:nvPr/>
        </p:nvSpPr>
        <p:spPr>
          <a:xfrm>
            <a:off x="6294408" y="1924649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17"/>
          <p:cNvSpPr txBox="1"/>
          <p:nvPr/>
        </p:nvSpPr>
        <p:spPr>
          <a:xfrm>
            <a:off x="5240652" y="3306549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17"/>
          <p:cNvSpPr txBox="1"/>
          <p:nvPr/>
        </p:nvSpPr>
        <p:spPr>
          <a:xfrm>
            <a:off x="5577207" y="4958956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Multi-OS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8" name="Google Shape;1178;p117"/>
          <p:cNvCxnSpPr>
            <a:stCxn id="1171" idx="1"/>
          </p:cNvCxnSpPr>
          <p:nvPr/>
        </p:nvCxnSpPr>
        <p:spPr>
          <a:xfrm rot="10800000">
            <a:off x="6115035" y="2166585"/>
            <a:ext cx="764100" cy="576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9" name="Google Shape;1179;p117"/>
          <p:cNvCxnSpPr/>
          <p:nvPr/>
        </p:nvCxnSpPr>
        <p:spPr>
          <a:xfrm flipH="1" rot="10800000">
            <a:off x="9748716" y="2166525"/>
            <a:ext cx="756300" cy="582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0" name="Google Shape;1180;p117"/>
          <p:cNvCxnSpPr/>
          <p:nvPr/>
        </p:nvCxnSpPr>
        <p:spPr>
          <a:xfrm>
            <a:off x="8301093" y="1106853"/>
            <a:ext cx="12900" cy="9705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1" name="Google Shape;1181;p117"/>
          <p:cNvCxnSpPr/>
          <p:nvPr/>
        </p:nvCxnSpPr>
        <p:spPr>
          <a:xfrm flipH="1">
            <a:off x="5558256" y="4308092"/>
            <a:ext cx="970800" cy="2388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2" name="Google Shape;1182;p117"/>
          <p:cNvCxnSpPr/>
          <p:nvPr/>
        </p:nvCxnSpPr>
        <p:spPr>
          <a:xfrm>
            <a:off x="10103424" y="4308092"/>
            <a:ext cx="945900" cy="249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3" name="Google Shape;1183;p117"/>
          <p:cNvCxnSpPr>
            <a:stCxn id="1171" idx="4"/>
          </p:cNvCxnSpPr>
          <p:nvPr/>
        </p:nvCxnSpPr>
        <p:spPr>
          <a:xfrm>
            <a:off x="9118824" y="5555955"/>
            <a:ext cx="413100" cy="9012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4" name="Google Shape;1184;p117"/>
          <p:cNvCxnSpPr>
            <a:stCxn id="1171" idx="3"/>
          </p:cNvCxnSpPr>
          <p:nvPr/>
        </p:nvCxnSpPr>
        <p:spPr>
          <a:xfrm flipH="1">
            <a:off x="7088387" y="5555955"/>
            <a:ext cx="428700" cy="9012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5" name="Google Shape;1185;p117"/>
          <p:cNvSpPr txBox="1"/>
          <p:nvPr/>
        </p:nvSpPr>
        <p:spPr>
          <a:xfrm>
            <a:off x="8552999" y="4325020"/>
            <a:ext cx="14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DNS Service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(CoreDNS)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17"/>
          <p:cNvSpPr txBox="1"/>
          <p:nvPr/>
        </p:nvSpPr>
        <p:spPr>
          <a:xfrm>
            <a:off x="8776781" y="3299376"/>
            <a:ext cx="14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Disaster</a:t>
            </a:r>
            <a:endParaRPr b="1" i="0" sz="1067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Recovery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(Velero)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17"/>
          <p:cNvSpPr txBox="1"/>
          <p:nvPr/>
        </p:nvSpPr>
        <p:spPr>
          <a:xfrm>
            <a:off x="6601243" y="4325020"/>
            <a:ext cx="1467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Ingress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(Traefik</a:t>
            </a: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i="0" sz="1067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17"/>
          <p:cNvSpPr txBox="1"/>
          <p:nvPr/>
        </p:nvSpPr>
        <p:spPr>
          <a:xfrm>
            <a:off x="6783024" y="2530719"/>
            <a:ext cx="1809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Logging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(Fluentbit, Elastic,</a:t>
            </a:r>
            <a:endParaRPr b="0" i="0" sz="1067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Kibana)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17"/>
          <p:cNvSpPr txBox="1"/>
          <p:nvPr/>
        </p:nvSpPr>
        <p:spPr>
          <a:xfrm>
            <a:off x="6440921" y="3381361"/>
            <a:ext cx="1467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ServiceMesh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0" name="Google Shape;1190;p117"/>
          <p:cNvCxnSpPr/>
          <p:nvPr/>
        </p:nvCxnSpPr>
        <p:spPr>
          <a:xfrm flipH="1" rot="10800000">
            <a:off x="8958453" y="2778532"/>
            <a:ext cx="757200" cy="5547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1" name="Google Shape;1191;p117"/>
          <p:cNvCxnSpPr>
            <a:endCxn id="1171" idx="5"/>
          </p:cNvCxnSpPr>
          <p:nvPr/>
        </p:nvCxnSpPr>
        <p:spPr>
          <a:xfrm>
            <a:off x="9123127" y="4028317"/>
            <a:ext cx="990300" cy="282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2" name="Google Shape;1192;p117"/>
          <p:cNvCxnSpPr/>
          <p:nvPr/>
        </p:nvCxnSpPr>
        <p:spPr>
          <a:xfrm flipH="1">
            <a:off x="6562332" y="4034737"/>
            <a:ext cx="938400" cy="2556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3" name="Google Shape;1193;p117"/>
          <p:cNvCxnSpPr/>
          <p:nvPr/>
        </p:nvCxnSpPr>
        <p:spPr>
          <a:xfrm rot="10800000">
            <a:off x="6916581" y="2774860"/>
            <a:ext cx="746700" cy="5547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p117"/>
          <p:cNvCxnSpPr/>
          <p:nvPr/>
        </p:nvCxnSpPr>
        <p:spPr>
          <a:xfrm flipH="1">
            <a:off x="7543195" y="4587869"/>
            <a:ext cx="408300" cy="9093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117"/>
          <p:cNvCxnSpPr/>
          <p:nvPr/>
        </p:nvCxnSpPr>
        <p:spPr>
          <a:xfrm>
            <a:off x="8662716" y="4591541"/>
            <a:ext cx="436800" cy="9093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6" name="Google Shape;1196;p117"/>
          <p:cNvSpPr txBox="1"/>
          <p:nvPr/>
        </p:nvSpPr>
        <p:spPr>
          <a:xfrm>
            <a:off x="7292213" y="5219855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333"/>
              <a:buFont typeface="Calibri"/>
              <a:buNone/>
            </a:pPr>
            <a:r>
              <a:rPr b="1" i="0" lang="en-US" sz="1333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ADD-ONS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17"/>
          <p:cNvSpPr txBox="1"/>
          <p:nvPr/>
        </p:nvSpPr>
        <p:spPr>
          <a:xfrm>
            <a:off x="9272468" y="3280179"/>
            <a:ext cx="2161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17"/>
          <p:cNvSpPr/>
          <p:nvPr/>
        </p:nvSpPr>
        <p:spPr>
          <a:xfrm>
            <a:off x="7500732" y="3014723"/>
            <a:ext cx="1622400" cy="1580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solidFill>
            <a:srgbClr val="5B40BA"/>
          </a:solidFill>
          <a:ln cap="flat" cmpd="sng" w="9525">
            <a:solidFill>
              <a:srgbClr val="D9D2E9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17"/>
          <p:cNvSpPr txBox="1"/>
          <p:nvPr/>
        </p:nvSpPr>
        <p:spPr>
          <a:xfrm>
            <a:off x="7657171" y="3225537"/>
            <a:ext cx="1317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Calibri"/>
              <a:buNone/>
            </a:pPr>
            <a:r>
              <a:rPr b="1" i="0" lang="en-US" sz="133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PURE KUBERNETES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17"/>
          <p:cNvSpPr txBox="1"/>
          <p:nvPr/>
        </p:nvSpPr>
        <p:spPr>
          <a:xfrm>
            <a:off x="7139837" y="3759733"/>
            <a:ext cx="235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Calibri"/>
              <a:buNone/>
            </a:pPr>
            <a:r>
              <a:rPr b="0" i="0" lang="en-US" sz="106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 Plane | etcd </a:t>
            </a:r>
            <a:br>
              <a:rPr b="0" i="0" lang="en-US" sz="106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Containerd | Ansible  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Calibri"/>
              <a:buNone/>
            </a:pPr>
            <a:r>
              <a:rPr b="0" i="0" lang="en-US" sz="106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Calico | Terraform</a:t>
            </a:r>
            <a:endParaRPr b="0" i="0" sz="106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1" name="Google Shape;1201;p117"/>
          <p:cNvCxnSpPr>
            <a:endCxn id="1175" idx="3"/>
          </p:cNvCxnSpPr>
          <p:nvPr/>
        </p:nvCxnSpPr>
        <p:spPr>
          <a:xfrm flipH="1" rot="10800000">
            <a:off x="8301408" y="2068199"/>
            <a:ext cx="41100" cy="9288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2" name="Google Shape;1202;p117"/>
          <p:cNvSpPr txBox="1"/>
          <p:nvPr/>
        </p:nvSpPr>
        <p:spPr>
          <a:xfrm>
            <a:off x="8045175" y="2494175"/>
            <a:ext cx="1703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(Prometheus,</a:t>
            </a:r>
            <a:endParaRPr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Grafana)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17"/>
          <p:cNvSpPr txBox="1"/>
          <p:nvPr/>
        </p:nvSpPr>
        <p:spPr>
          <a:xfrm>
            <a:off x="7555459" y="4706707"/>
            <a:ext cx="1467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Load Balancer</a:t>
            </a:r>
            <a:b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(Metal-LB</a:t>
            </a:r>
            <a:r>
              <a:rPr b="1" i="0" lang="en-US" sz="1067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i="0" sz="1067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4" name="Google Shape;1204;p11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609600" y="4940625"/>
            <a:ext cx="1261656" cy="126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243" y="2623248"/>
            <a:ext cx="1297399" cy="102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767" y="2632295"/>
            <a:ext cx="2015988" cy="1007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17"/>
          <p:cNvSpPr/>
          <p:nvPr/>
        </p:nvSpPr>
        <p:spPr>
          <a:xfrm>
            <a:off x="609891" y="4251479"/>
            <a:ext cx="4270200" cy="3693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1800"/>
              <a:buFont typeface="Roboto"/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CNCF Certified Kubernetes Partner</a:t>
            </a:r>
            <a:endParaRPr b="1"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1800"/>
              <a:buFont typeface="Roboto"/>
              <a:buNone/>
            </a:pPr>
            <a:r>
              <a:t/>
            </a:r>
            <a:endParaRPr b="1"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117"/>
          <p:cNvSpPr/>
          <p:nvPr/>
        </p:nvSpPr>
        <p:spPr>
          <a:xfrm>
            <a:off x="609606" y="1492650"/>
            <a:ext cx="4270200" cy="6462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Industry Standard Provisioning and Automated Configuration Management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9" name="Google Shape;1209;p117"/>
          <p:cNvCxnSpPr/>
          <p:nvPr/>
        </p:nvCxnSpPr>
        <p:spPr>
          <a:xfrm>
            <a:off x="609600" y="2286001"/>
            <a:ext cx="4270200" cy="26700"/>
          </a:xfrm>
          <a:prstGeom prst="straightConnector1">
            <a:avLst/>
          </a:prstGeom>
          <a:noFill/>
          <a:ln cap="flat" cmpd="sng" w="9525">
            <a:solidFill>
              <a:srgbClr val="9790B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10" name="Google Shape;1210;p117"/>
          <p:cNvCxnSpPr/>
          <p:nvPr/>
        </p:nvCxnSpPr>
        <p:spPr>
          <a:xfrm>
            <a:off x="609600" y="4776625"/>
            <a:ext cx="4270200" cy="26700"/>
          </a:xfrm>
          <a:prstGeom prst="straightConnector1">
            <a:avLst/>
          </a:prstGeom>
          <a:noFill/>
          <a:ln cap="flat" cmpd="sng" w="9525">
            <a:solidFill>
              <a:srgbClr val="9790B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211" name="Google Shape;1211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5502" y="4940625"/>
            <a:ext cx="1261651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1400" y="4940625"/>
            <a:ext cx="938400" cy="126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1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Business Outcomes Are </a:t>
            </a:r>
            <a:r>
              <a:rPr lang="en-US"/>
              <a:t>Driving</a:t>
            </a:r>
            <a:r>
              <a:rPr lang="en-US"/>
              <a:t> Kubernetes Adoption</a:t>
            </a:r>
            <a:endParaRPr/>
          </a:p>
        </p:txBody>
      </p:sp>
      <p:grpSp>
        <p:nvGrpSpPr>
          <p:cNvPr id="536" name="Google Shape;536;p91"/>
          <p:cNvGrpSpPr/>
          <p:nvPr/>
        </p:nvGrpSpPr>
        <p:grpSpPr>
          <a:xfrm>
            <a:off x="1246600" y="2259549"/>
            <a:ext cx="1824900" cy="2793890"/>
            <a:chOff x="894525" y="1965010"/>
            <a:chExt cx="1824900" cy="2793890"/>
          </a:xfrm>
        </p:grpSpPr>
        <p:grpSp>
          <p:nvGrpSpPr>
            <p:cNvPr id="537" name="Google Shape;537;p91"/>
            <p:cNvGrpSpPr/>
            <p:nvPr/>
          </p:nvGrpSpPr>
          <p:grpSpPr>
            <a:xfrm>
              <a:off x="894525" y="1965010"/>
              <a:ext cx="1824900" cy="1824900"/>
              <a:chOff x="1816989" y="1965010"/>
              <a:chExt cx="1824900" cy="1824900"/>
            </a:xfrm>
          </p:grpSpPr>
          <p:sp>
            <p:nvSpPr>
              <p:cNvPr id="538" name="Google Shape;538;p91"/>
              <p:cNvSpPr/>
              <p:nvPr/>
            </p:nvSpPr>
            <p:spPr>
              <a:xfrm>
                <a:off x="1816989" y="1965010"/>
                <a:ext cx="1824900" cy="1824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39" name="Google Shape;539;p9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55225" y="2403234"/>
                <a:ext cx="948450" cy="94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0" name="Google Shape;540;p91"/>
            <p:cNvSpPr txBox="1"/>
            <p:nvPr/>
          </p:nvSpPr>
          <p:spPr>
            <a:xfrm>
              <a:off x="894525" y="4084500"/>
              <a:ext cx="18249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Faster</a:t>
              </a:r>
              <a:endParaRPr b="1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Deployment</a:t>
              </a:r>
              <a:endParaRPr b="1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1" name="Google Shape;541;p91"/>
          <p:cNvGrpSpPr/>
          <p:nvPr/>
        </p:nvGrpSpPr>
        <p:grpSpPr>
          <a:xfrm>
            <a:off x="5183550" y="2259549"/>
            <a:ext cx="1824900" cy="2793890"/>
            <a:chOff x="4831475" y="1965010"/>
            <a:chExt cx="1824900" cy="2793890"/>
          </a:xfrm>
        </p:grpSpPr>
        <p:grpSp>
          <p:nvGrpSpPr>
            <p:cNvPr id="542" name="Google Shape;542;p91"/>
            <p:cNvGrpSpPr/>
            <p:nvPr/>
          </p:nvGrpSpPr>
          <p:grpSpPr>
            <a:xfrm>
              <a:off x="4831475" y="1965010"/>
              <a:ext cx="1824900" cy="1824900"/>
              <a:chOff x="5651540" y="1965010"/>
              <a:chExt cx="1824900" cy="1824900"/>
            </a:xfrm>
          </p:grpSpPr>
          <p:sp>
            <p:nvSpPr>
              <p:cNvPr id="543" name="Google Shape;543;p91"/>
              <p:cNvSpPr/>
              <p:nvPr/>
            </p:nvSpPr>
            <p:spPr>
              <a:xfrm>
                <a:off x="5651540" y="1965010"/>
                <a:ext cx="1824900" cy="1824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44" name="Google Shape;544;p9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89785" y="2403223"/>
                <a:ext cx="948450" cy="94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5" name="Google Shape;545;p91"/>
            <p:cNvSpPr txBox="1"/>
            <p:nvPr/>
          </p:nvSpPr>
          <p:spPr>
            <a:xfrm>
              <a:off x="4831475" y="4084500"/>
              <a:ext cx="18249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Improved Scalability</a:t>
              </a:r>
              <a:endParaRPr b="1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" name="Google Shape;546;p91"/>
          <p:cNvGrpSpPr/>
          <p:nvPr/>
        </p:nvGrpSpPr>
        <p:grpSpPr>
          <a:xfrm>
            <a:off x="9120500" y="2259549"/>
            <a:ext cx="1824900" cy="2796103"/>
            <a:chOff x="8768425" y="1965010"/>
            <a:chExt cx="1824900" cy="2796103"/>
          </a:xfrm>
        </p:grpSpPr>
        <p:grpSp>
          <p:nvGrpSpPr>
            <p:cNvPr id="547" name="Google Shape;547;p91"/>
            <p:cNvGrpSpPr/>
            <p:nvPr/>
          </p:nvGrpSpPr>
          <p:grpSpPr>
            <a:xfrm>
              <a:off x="8768425" y="1965010"/>
              <a:ext cx="1824900" cy="1824900"/>
              <a:chOff x="8550064" y="1965010"/>
              <a:chExt cx="1824900" cy="1824900"/>
            </a:xfrm>
          </p:grpSpPr>
          <p:sp>
            <p:nvSpPr>
              <p:cNvPr id="548" name="Google Shape;548;p91"/>
              <p:cNvSpPr/>
              <p:nvPr/>
            </p:nvSpPr>
            <p:spPr>
              <a:xfrm>
                <a:off x="8550064" y="1965010"/>
                <a:ext cx="1824900" cy="1824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49" name="Google Shape;549;p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988300" y="2403234"/>
                <a:ext cx="948450" cy="94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0" name="Google Shape;550;p91"/>
            <p:cNvSpPr txBox="1"/>
            <p:nvPr/>
          </p:nvSpPr>
          <p:spPr>
            <a:xfrm>
              <a:off x="8768425" y="4086713"/>
              <a:ext cx="18249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Cloud Portability</a:t>
              </a:r>
              <a:endParaRPr b="1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1" name="Google Shape;551;p91"/>
          <p:cNvSpPr txBox="1"/>
          <p:nvPr/>
        </p:nvSpPr>
        <p:spPr>
          <a:xfrm>
            <a:off x="4593900" y="6235725"/>
            <a:ext cx="6916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Source: CNCF Survey August 2018 (n=2,400)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18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Mesosphere Konvoy - A Complete Cloud Native Distribution</a:t>
            </a:r>
            <a:endParaRPr/>
          </a:p>
        </p:txBody>
      </p:sp>
      <p:cxnSp>
        <p:nvCxnSpPr>
          <p:cNvPr id="1218" name="Google Shape;1218;p118"/>
          <p:cNvCxnSpPr/>
          <p:nvPr/>
        </p:nvCxnSpPr>
        <p:spPr>
          <a:xfrm>
            <a:off x="8989223" y="2606849"/>
            <a:ext cx="0" cy="3015900"/>
          </a:xfrm>
          <a:prstGeom prst="straightConnector1">
            <a:avLst/>
          </a:prstGeom>
          <a:noFill/>
          <a:ln cap="flat" cmpd="sng" w="9525">
            <a:solidFill>
              <a:srgbClr val="53585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219" name="Google Shape;121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928" y="2488312"/>
            <a:ext cx="1652525" cy="137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1108" y="2740949"/>
            <a:ext cx="1394018" cy="7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9504" y="3395355"/>
            <a:ext cx="700352" cy="7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458" y="2660834"/>
            <a:ext cx="2089138" cy="68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413" y="4007364"/>
            <a:ext cx="1652525" cy="130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1676" y="2845067"/>
            <a:ext cx="1944000" cy="97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5864" y="3759012"/>
            <a:ext cx="574353" cy="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7325" y="4275152"/>
            <a:ext cx="1652525" cy="51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05963" y="3395351"/>
            <a:ext cx="753124" cy="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18901" y="4913126"/>
            <a:ext cx="1459126" cy="61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54928" y="3952111"/>
            <a:ext cx="1652525" cy="58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36242" y="2652664"/>
            <a:ext cx="988500" cy="9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261099" y="3864354"/>
            <a:ext cx="1652538" cy="5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626215" y="4733655"/>
            <a:ext cx="1944009" cy="5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18"/>
          <p:cNvPicPr preferRelativeResize="0"/>
          <p:nvPr/>
        </p:nvPicPr>
        <p:blipFill rotWithShape="1">
          <a:blip r:embed="rId17">
            <a:alphaModFix/>
          </a:blip>
          <a:srcRect b="10156" l="11628" r="11204" t="12955"/>
          <a:stretch/>
        </p:blipFill>
        <p:spPr>
          <a:xfrm>
            <a:off x="9248600" y="3736572"/>
            <a:ext cx="753137" cy="6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18"/>
          <p:cNvSpPr/>
          <p:nvPr/>
        </p:nvSpPr>
        <p:spPr>
          <a:xfrm>
            <a:off x="602625" y="1387651"/>
            <a:ext cx="2902500" cy="10140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Infrastructure Automation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5" name="Google Shape;1235;p118"/>
          <p:cNvSpPr/>
          <p:nvPr/>
        </p:nvSpPr>
        <p:spPr>
          <a:xfrm>
            <a:off x="3398160" y="1387651"/>
            <a:ext cx="2902500" cy="1014000"/>
          </a:xfrm>
          <a:prstGeom prst="chevron">
            <a:avLst>
              <a:gd fmla="val 50000" name="adj"/>
            </a:avLst>
          </a:prstGeom>
          <a:solidFill>
            <a:srgbClr val="F4CCCC"/>
          </a:solidFill>
          <a:ln cap="flat" cmpd="sng" w="9525">
            <a:solidFill>
              <a:srgbClr val="A61C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Kubernetes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6" name="Google Shape;1236;p118"/>
          <p:cNvSpPr/>
          <p:nvPr/>
        </p:nvSpPr>
        <p:spPr>
          <a:xfrm>
            <a:off x="6193694" y="1387651"/>
            <a:ext cx="2902500" cy="1014000"/>
          </a:xfrm>
          <a:prstGeom prst="chevron">
            <a:avLst>
              <a:gd fmla="val 50000" name="adj"/>
            </a:avLst>
          </a:prstGeom>
          <a:solidFill>
            <a:srgbClr val="D9EAD3"/>
          </a:solidFill>
          <a:ln cap="flat" cmpd="sng" w="9525">
            <a:solidFill>
              <a:srgbClr val="38761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Core Add-Ons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7" name="Google Shape;1237;p118"/>
          <p:cNvSpPr/>
          <p:nvPr/>
        </p:nvSpPr>
        <p:spPr>
          <a:xfrm>
            <a:off x="8989229" y="1387651"/>
            <a:ext cx="2902500" cy="1014000"/>
          </a:xfrm>
          <a:prstGeom prst="chevron">
            <a:avLst>
              <a:gd fmla="val 50000" name="adj"/>
            </a:avLst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Deploy, </a:t>
            </a:r>
            <a:r>
              <a:rPr b="1"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</a:t>
            </a:r>
            <a:r>
              <a:rPr b="1"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Log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38" name="Google Shape;1238;p118"/>
          <p:cNvCxnSpPr/>
          <p:nvPr/>
        </p:nvCxnSpPr>
        <p:spPr>
          <a:xfrm>
            <a:off x="6180948" y="2606849"/>
            <a:ext cx="0" cy="3015900"/>
          </a:xfrm>
          <a:prstGeom prst="straightConnector1">
            <a:avLst/>
          </a:prstGeom>
          <a:noFill/>
          <a:ln cap="flat" cmpd="sng" w="9525">
            <a:solidFill>
              <a:srgbClr val="53585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118"/>
          <p:cNvCxnSpPr/>
          <p:nvPr/>
        </p:nvCxnSpPr>
        <p:spPr>
          <a:xfrm>
            <a:off x="3381423" y="2606849"/>
            <a:ext cx="0" cy="3015900"/>
          </a:xfrm>
          <a:prstGeom prst="straightConnector1">
            <a:avLst/>
          </a:prstGeom>
          <a:noFill/>
          <a:ln cap="flat" cmpd="sng" w="9525">
            <a:solidFill>
              <a:srgbClr val="53585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240" name="Google Shape;1240;p1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12750" y="4923700"/>
            <a:ext cx="574350" cy="5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54922" y="4657187"/>
            <a:ext cx="1652525" cy="409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18"/>
          <p:cNvSpPr txBox="1"/>
          <p:nvPr/>
        </p:nvSpPr>
        <p:spPr>
          <a:xfrm>
            <a:off x="6054165" y="5498051"/>
            <a:ext cx="129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MetalLB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3" name="Google Shape;1243;p1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41238" y="5185236"/>
            <a:ext cx="753126" cy="859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19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Demo 2</a:t>
            </a:r>
            <a:endParaRPr/>
          </a:p>
        </p:txBody>
      </p:sp>
      <p:sp>
        <p:nvSpPr>
          <p:cNvPr id="1249" name="Google Shape;1249;p119"/>
          <p:cNvSpPr txBox="1"/>
          <p:nvPr/>
        </p:nvSpPr>
        <p:spPr>
          <a:xfrm>
            <a:off x="4580025" y="1205900"/>
            <a:ext cx="7037700" cy="3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View core add-ons and deploy apps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-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including monitoring, logging facilities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Monitoring – show CPU, mem, networking, disk, etc.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Kubectl execution - MySQL Pod Testing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Multi-tiered application - Hipster App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Helm example - Helmet App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Traefik example – Jenkins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Persistent storage discussion – OpenEBS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20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Enterprise Grade Kubernetes</a:t>
            </a:r>
            <a:endParaRPr/>
          </a:p>
        </p:txBody>
      </p:sp>
      <p:grpSp>
        <p:nvGrpSpPr>
          <p:cNvPr id="1255" name="Google Shape;1255;p120"/>
          <p:cNvGrpSpPr/>
          <p:nvPr/>
        </p:nvGrpSpPr>
        <p:grpSpPr>
          <a:xfrm>
            <a:off x="774699" y="1523175"/>
            <a:ext cx="4669727" cy="888903"/>
            <a:chOff x="815048" y="2134900"/>
            <a:chExt cx="4669727" cy="888903"/>
          </a:xfrm>
        </p:grpSpPr>
        <p:sp>
          <p:nvSpPr>
            <p:cNvPr id="1256" name="Google Shape;1256;p120"/>
            <p:cNvSpPr/>
            <p:nvPr/>
          </p:nvSpPr>
          <p:spPr>
            <a:xfrm>
              <a:off x="815048" y="2134903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20"/>
            <p:cNvSpPr txBox="1"/>
            <p:nvPr/>
          </p:nvSpPr>
          <p:spPr>
            <a:xfrm>
              <a:off x="1257625" y="2134900"/>
              <a:ext cx="3738300" cy="888900"/>
            </a:xfrm>
            <a:prstGeom prst="rect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Physical</a:t>
              </a: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♦</a:t>
              </a: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Virtual</a:t>
              </a: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♦</a:t>
              </a: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Cloud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58" name="Google Shape;125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56256" y="2376099"/>
              <a:ext cx="406500" cy="40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9" name="Google Shape;1259;p120"/>
            <p:cNvSpPr/>
            <p:nvPr/>
          </p:nvSpPr>
          <p:spPr>
            <a:xfrm flipH="1">
              <a:off x="4506475" y="2134900"/>
              <a:ext cx="978300" cy="888900"/>
            </a:xfrm>
            <a:prstGeom prst="chevron">
              <a:avLst>
                <a:gd fmla="val 22881" name="adj"/>
              </a:avLst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120"/>
          <p:cNvGrpSpPr/>
          <p:nvPr/>
        </p:nvGrpSpPr>
        <p:grpSpPr>
          <a:xfrm>
            <a:off x="774699" y="4557125"/>
            <a:ext cx="4757152" cy="888903"/>
            <a:chOff x="815048" y="4557125"/>
            <a:chExt cx="4757152" cy="888903"/>
          </a:xfrm>
        </p:grpSpPr>
        <p:sp>
          <p:nvSpPr>
            <p:cNvPr id="1261" name="Google Shape;1261;p120"/>
            <p:cNvSpPr/>
            <p:nvPr/>
          </p:nvSpPr>
          <p:spPr>
            <a:xfrm>
              <a:off x="815048" y="4557128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20"/>
            <p:cNvSpPr txBox="1"/>
            <p:nvPr/>
          </p:nvSpPr>
          <p:spPr>
            <a:xfrm>
              <a:off x="1257625" y="4557125"/>
              <a:ext cx="3738300" cy="888900"/>
            </a:xfrm>
            <a:prstGeom prst="rect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and Scale Testing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63" name="Google Shape;1263;p1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6247" y="4798332"/>
              <a:ext cx="406500" cy="40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4" name="Google Shape;1264;p120"/>
            <p:cNvSpPr/>
            <p:nvPr/>
          </p:nvSpPr>
          <p:spPr>
            <a:xfrm flipH="1">
              <a:off x="4593900" y="4557125"/>
              <a:ext cx="978300" cy="888900"/>
            </a:xfrm>
            <a:prstGeom prst="chevron">
              <a:avLst>
                <a:gd fmla="val 22881" name="adj"/>
              </a:avLst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120"/>
          <p:cNvSpPr txBox="1"/>
          <p:nvPr/>
        </p:nvSpPr>
        <p:spPr>
          <a:xfrm>
            <a:off x="7207987" y="1523175"/>
            <a:ext cx="3738300" cy="888900"/>
          </a:xfrm>
          <a:prstGeom prst="rect">
            <a:avLst/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Integrated &amp; Portable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120"/>
          <p:cNvSpPr/>
          <p:nvPr/>
        </p:nvSpPr>
        <p:spPr>
          <a:xfrm>
            <a:off x="10528399" y="1523178"/>
            <a:ext cx="888900" cy="888900"/>
          </a:xfrm>
          <a:prstGeom prst="ellipse">
            <a:avLst/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7" name="Google Shape;1267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9601" y="1764375"/>
            <a:ext cx="406500" cy="4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20"/>
          <p:cNvSpPr/>
          <p:nvPr/>
        </p:nvSpPr>
        <p:spPr>
          <a:xfrm>
            <a:off x="6716376" y="1523175"/>
            <a:ext cx="978300" cy="888900"/>
          </a:xfrm>
          <a:prstGeom prst="chevron">
            <a:avLst>
              <a:gd fmla="val 22881" name="adj"/>
            </a:avLst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0"/>
          <p:cNvSpPr txBox="1"/>
          <p:nvPr/>
        </p:nvSpPr>
        <p:spPr>
          <a:xfrm>
            <a:off x="7207987" y="4557125"/>
            <a:ext cx="3738300" cy="888900"/>
          </a:xfrm>
          <a:prstGeom prst="rect">
            <a:avLst/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Single Vendor Support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120"/>
          <p:cNvSpPr/>
          <p:nvPr/>
        </p:nvSpPr>
        <p:spPr>
          <a:xfrm>
            <a:off x="10528399" y="4557128"/>
            <a:ext cx="888900" cy="888900"/>
          </a:xfrm>
          <a:prstGeom prst="ellipse">
            <a:avLst/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1" name="Google Shape;1271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9601" y="4798325"/>
            <a:ext cx="406501" cy="40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20"/>
          <p:cNvSpPr/>
          <p:nvPr/>
        </p:nvSpPr>
        <p:spPr>
          <a:xfrm>
            <a:off x="6716376" y="4557113"/>
            <a:ext cx="978300" cy="888900"/>
          </a:xfrm>
          <a:prstGeom prst="chevron">
            <a:avLst>
              <a:gd fmla="val 22881" name="adj"/>
            </a:avLst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0"/>
          <p:cNvSpPr txBox="1"/>
          <p:nvPr/>
        </p:nvSpPr>
        <p:spPr>
          <a:xfrm>
            <a:off x="6101401" y="3040150"/>
            <a:ext cx="3738300" cy="888900"/>
          </a:xfrm>
          <a:prstGeom prst="rect">
            <a:avLst/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4" name="Google Shape;1274;p120"/>
          <p:cNvSpPr/>
          <p:nvPr/>
        </p:nvSpPr>
        <p:spPr>
          <a:xfrm flipH="1">
            <a:off x="9350251" y="3040150"/>
            <a:ext cx="978300" cy="888900"/>
          </a:xfrm>
          <a:prstGeom prst="chevron">
            <a:avLst>
              <a:gd fmla="val 22881" name="adj"/>
            </a:avLst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0"/>
          <p:cNvSpPr txBox="1"/>
          <p:nvPr/>
        </p:nvSpPr>
        <p:spPr>
          <a:xfrm flipH="1">
            <a:off x="2363099" y="3040150"/>
            <a:ext cx="3738300" cy="888900"/>
          </a:xfrm>
          <a:prstGeom prst="rect">
            <a:avLst/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6" name="Google Shape;1276;p120"/>
          <p:cNvSpPr/>
          <p:nvPr/>
        </p:nvSpPr>
        <p:spPr>
          <a:xfrm>
            <a:off x="1874249" y="3040150"/>
            <a:ext cx="978300" cy="888900"/>
          </a:xfrm>
          <a:prstGeom prst="chevron">
            <a:avLst>
              <a:gd fmla="val 22881" name="adj"/>
            </a:avLst>
          </a:prstGeom>
          <a:solidFill>
            <a:srgbClr val="B49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7" name="Google Shape;1277;p120"/>
          <p:cNvGrpSpPr/>
          <p:nvPr/>
        </p:nvGrpSpPr>
        <p:grpSpPr>
          <a:xfrm>
            <a:off x="5651551" y="3040153"/>
            <a:ext cx="888900" cy="888900"/>
            <a:chOff x="4703126" y="3040153"/>
            <a:chExt cx="888900" cy="888900"/>
          </a:xfrm>
        </p:grpSpPr>
        <p:sp>
          <p:nvSpPr>
            <p:cNvPr id="1278" name="Google Shape;1278;p120"/>
            <p:cNvSpPr/>
            <p:nvPr/>
          </p:nvSpPr>
          <p:spPr>
            <a:xfrm flipH="1">
              <a:off x="4703126" y="3040153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9" name="Google Shape;1279;p1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44325" y="3281350"/>
              <a:ext cx="406500" cy="406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0" name="Google Shape;1280;p120"/>
          <p:cNvSpPr txBox="1"/>
          <p:nvPr/>
        </p:nvSpPr>
        <p:spPr>
          <a:xfrm>
            <a:off x="2716050" y="3040150"/>
            <a:ext cx="2935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Complete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120"/>
          <p:cNvSpPr txBox="1"/>
          <p:nvPr/>
        </p:nvSpPr>
        <p:spPr>
          <a:xfrm>
            <a:off x="6716375" y="3040150"/>
            <a:ext cx="2935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Lifecycle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12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108" y="-14"/>
            <a:ext cx="12194219" cy="685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21"/>
          <p:cNvSpPr txBox="1"/>
          <p:nvPr>
            <p:ph idx="1" type="body"/>
          </p:nvPr>
        </p:nvSpPr>
        <p:spPr>
          <a:xfrm>
            <a:off x="5321808" y="5422392"/>
            <a:ext cx="6345900" cy="9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288" name="Google Shape;1288;p121"/>
          <p:cNvSpPr txBox="1"/>
          <p:nvPr>
            <p:ph type="title"/>
          </p:nvPr>
        </p:nvSpPr>
        <p:spPr>
          <a:xfrm>
            <a:off x="521208" y="923544"/>
            <a:ext cx="9262800" cy="29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Mesophere </a:t>
            </a:r>
            <a:r>
              <a:rPr lang="en-US"/>
              <a:t>Kommander</a:t>
            </a:r>
            <a:endParaRPr/>
          </a:p>
        </p:txBody>
      </p:sp>
      <p:sp>
        <p:nvSpPr>
          <p:cNvPr id="1289" name="Google Shape;1289;p121"/>
          <p:cNvSpPr txBox="1"/>
          <p:nvPr>
            <p:ph idx="2" type="body"/>
          </p:nvPr>
        </p:nvSpPr>
        <p:spPr>
          <a:xfrm>
            <a:off x="521199" y="4023367"/>
            <a:ext cx="100560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Centralized Kubernetes Cluster Management</a:t>
            </a:r>
            <a:endParaRPr/>
          </a:p>
        </p:txBody>
      </p:sp>
      <p:pic>
        <p:nvPicPr>
          <p:cNvPr descr="mesosphere-logo-inverse.png" id="1290" name="Google Shape;1290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5972816"/>
            <a:ext cx="2190750" cy="2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22"/>
          <p:cNvSpPr txBox="1"/>
          <p:nvPr>
            <p:ph type="title"/>
          </p:nvPr>
        </p:nvSpPr>
        <p:spPr>
          <a:xfrm>
            <a:off x="1002825" y="375200"/>
            <a:ext cx="55008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Kommander</a:t>
            </a:r>
            <a:endParaRPr b="1"/>
          </a:p>
        </p:txBody>
      </p:sp>
      <p:sp>
        <p:nvSpPr>
          <p:cNvPr id="1296" name="Google Shape;1296;p122"/>
          <p:cNvSpPr txBox="1"/>
          <p:nvPr/>
        </p:nvSpPr>
        <p:spPr>
          <a:xfrm>
            <a:off x="8440800" y="1264400"/>
            <a:ext cx="2023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K8s Clusters</a:t>
            </a:r>
            <a:endParaRPr sz="19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122"/>
          <p:cNvSpPr/>
          <p:nvPr/>
        </p:nvSpPr>
        <p:spPr>
          <a:xfrm>
            <a:off x="2256039" y="2137227"/>
            <a:ext cx="2994300" cy="2917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noFill/>
          <a:ln cap="flat" cmpd="sng" w="28575">
            <a:solidFill>
              <a:srgbClr val="E5EF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22"/>
          <p:cNvSpPr/>
          <p:nvPr/>
        </p:nvSpPr>
        <p:spPr>
          <a:xfrm>
            <a:off x="1449036" y="1342205"/>
            <a:ext cx="4593900" cy="44757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noFill/>
          <a:ln cap="flat" cmpd="sng" w="2540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122"/>
          <p:cNvSpPr/>
          <p:nvPr/>
        </p:nvSpPr>
        <p:spPr>
          <a:xfrm>
            <a:off x="2247615" y="2129021"/>
            <a:ext cx="3011100" cy="29340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22"/>
          <p:cNvSpPr txBox="1"/>
          <p:nvPr/>
        </p:nvSpPr>
        <p:spPr>
          <a:xfrm>
            <a:off x="2895373" y="5439984"/>
            <a:ext cx="1715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sz="1600"/>
          </a:p>
        </p:txBody>
      </p:sp>
      <p:sp>
        <p:nvSpPr>
          <p:cNvPr id="1301" name="Google Shape;1301;p122"/>
          <p:cNvSpPr txBox="1"/>
          <p:nvPr/>
        </p:nvSpPr>
        <p:spPr>
          <a:xfrm>
            <a:off x="4361816" y="4562606"/>
            <a:ext cx="17157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RBAC</a:t>
            </a:r>
            <a:endParaRPr sz="1600"/>
          </a:p>
        </p:txBody>
      </p:sp>
      <p:sp>
        <p:nvSpPr>
          <p:cNvPr id="1302" name="Google Shape;1302;p122"/>
          <p:cNvSpPr txBox="1"/>
          <p:nvPr/>
        </p:nvSpPr>
        <p:spPr>
          <a:xfrm>
            <a:off x="3696775" y="1766565"/>
            <a:ext cx="1715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Service </a:t>
            </a:r>
            <a:endParaRPr b="1" sz="1600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 sz="1600"/>
          </a:p>
        </p:txBody>
      </p:sp>
      <p:sp>
        <p:nvSpPr>
          <p:cNvPr id="1303" name="Google Shape;1303;p122"/>
          <p:cNvSpPr txBox="1"/>
          <p:nvPr/>
        </p:nvSpPr>
        <p:spPr>
          <a:xfrm>
            <a:off x="2059460" y="1884770"/>
            <a:ext cx="17157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Cluster </a:t>
            </a:r>
            <a:endParaRPr b="1" sz="1600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Mgmt</a:t>
            </a:r>
            <a:endParaRPr sz="1600"/>
          </a:p>
        </p:txBody>
      </p:sp>
      <p:sp>
        <p:nvSpPr>
          <p:cNvPr id="1304" name="Google Shape;1304;p122"/>
          <p:cNvSpPr txBox="1"/>
          <p:nvPr/>
        </p:nvSpPr>
        <p:spPr>
          <a:xfrm>
            <a:off x="1176664" y="3102084"/>
            <a:ext cx="17157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Central</a:t>
            </a:r>
            <a:endParaRPr b="1" sz="1600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1" sz="1600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22"/>
          <p:cNvSpPr txBox="1"/>
          <p:nvPr/>
        </p:nvSpPr>
        <p:spPr>
          <a:xfrm>
            <a:off x="1534817" y="4562606"/>
            <a:ext cx="17157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Federation</a:t>
            </a:r>
            <a:endParaRPr sz="1600"/>
          </a:p>
        </p:txBody>
      </p:sp>
      <p:cxnSp>
        <p:nvCxnSpPr>
          <p:cNvPr id="1306" name="Google Shape;1306;p122"/>
          <p:cNvCxnSpPr>
            <a:stCxn id="1299" idx="1"/>
          </p:cNvCxnSpPr>
          <p:nvPr/>
        </p:nvCxnSpPr>
        <p:spPr>
          <a:xfrm rot="10800000">
            <a:off x="1909421" y="2223271"/>
            <a:ext cx="639900" cy="4833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122"/>
          <p:cNvCxnSpPr/>
          <p:nvPr/>
        </p:nvCxnSpPr>
        <p:spPr>
          <a:xfrm flipH="1" rot="10800000">
            <a:off x="4953343" y="2223147"/>
            <a:ext cx="633600" cy="4884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8" name="Google Shape;1308;p122"/>
          <p:cNvCxnSpPr/>
          <p:nvPr/>
        </p:nvCxnSpPr>
        <p:spPr>
          <a:xfrm>
            <a:off x="3740582" y="1335465"/>
            <a:ext cx="10800" cy="8127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9" name="Google Shape;1309;p122"/>
          <p:cNvCxnSpPr/>
          <p:nvPr/>
        </p:nvCxnSpPr>
        <p:spPr>
          <a:xfrm flipH="1">
            <a:off x="1442739" y="4017337"/>
            <a:ext cx="813300" cy="2001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0" name="Google Shape;1310;p122"/>
          <p:cNvCxnSpPr/>
          <p:nvPr/>
        </p:nvCxnSpPr>
        <p:spPr>
          <a:xfrm>
            <a:off x="5250503" y="4017337"/>
            <a:ext cx="792300" cy="2097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1" name="Google Shape;1311;p122"/>
          <p:cNvCxnSpPr>
            <a:stCxn id="1299" idx="4"/>
          </p:cNvCxnSpPr>
          <p:nvPr/>
        </p:nvCxnSpPr>
        <p:spPr>
          <a:xfrm>
            <a:off x="4425644" y="5062748"/>
            <a:ext cx="345900" cy="7548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2" name="Google Shape;1312;p122"/>
          <p:cNvCxnSpPr>
            <a:stCxn id="1299" idx="3"/>
          </p:cNvCxnSpPr>
          <p:nvPr/>
        </p:nvCxnSpPr>
        <p:spPr>
          <a:xfrm flipH="1">
            <a:off x="2724672" y="5062748"/>
            <a:ext cx="359100" cy="7548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3" name="Google Shape;1313;p122"/>
          <p:cNvSpPr txBox="1"/>
          <p:nvPr/>
        </p:nvSpPr>
        <p:spPr>
          <a:xfrm>
            <a:off x="2895375" y="3293463"/>
            <a:ext cx="18534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Kommander</a:t>
            </a:r>
            <a:endParaRPr sz="2400"/>
          </a:p>
        </p:txBody>
      </p:sp>
      <p:sp>
        <p:nvSpPr>
          <p:cNvPr id="1314" name="Google Shape;1314;p122"/>
          <p:cNvSpPr txBox="1"/>
          <p:nvPr/>
        </p:nvSpPr>
        <p:spPr>
          <a:xfrm>
            <a:off x="4824625" y="3274154"/>
            <a:ext cx="13581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Central</a:t>
            </a:r>
            <a:endParaRPr b="1" sz="1600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 b="1" sz="1600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122"/>
          <p:cNvSpPr txBox="1"/>
          <p:nvPr/>
        </p:nvSpPr>
        <p:spPr>
          <a:xfrm>
            <a:off x="8062600" y="1813957"/>
            <a:ext cx="2994300" cy="537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Mesosphere MKE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6" name="Google Shape;1316;p122"/>
          <p:cNvSpPr txBox="1"/>
          <p:nvPr/>
        </p:nvSpPr>
        <p:spPr>
          <a:xfrm>
            <a:off x="8062600" y="2418114"/>
            <a:ext cx="2994300" cy="537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Mesosphere Konvoy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122"/>
          <p:cNvSpPr txBox="1"/>
          <p:nvPr/>
        </p:nvSpPr>
        <p:spPr>
          <a:xfrm>
            <a:off x="8062600" y="3626429"/>
            <a:ext cx="2994300" cy="537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OpenShift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8" name="Google Shape;1318;p122"/>
          <p:cNvSpPr txBox="1"/>
          <p:nvPr/>
        </p:nvSpPr>
        <p:spPr>
          <a:xfrm>
            <a:off x="8062600" y="3022271"/>
            <a:ext cx="2994300" cy="537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Rancher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122"/>
          <p:cNvSpPr txBox="1"/>
          <p:nvPr/>
        </p:nvSpPr>
        <p:spPr>
          <a:xfrm>
            <a:off x="8062600" y="4834743"/>
            <a:ext cx="2994300" cy="537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EKS, AKS, GKE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0" name="Google Shape;1320;p122"/>
          <p:cNvSpPr txBox="1"/>
          <p:nvPr/>
        </p:nvSpPr>
        <p:spPr>
          <a:xfrm>
            <a:off x="8062600" y="4230586"/>
            <a:ext cx="2994300" cy="537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Pivotal PKS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22"/>
          <p:cNvSpPr txBox="1"/>
          <p:nvPr/>
        </p:nvSpPr>
        <p:spPr>
          <a:xfrm>
            <a:off x="8062600" y="5438900"/>
            <a:ext cx="2994300" cy="537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DIY Kubernetes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22"/>
          <p:cNvSpPr/>
          <p:nvPr/>
        </p:nvSpPr>
        <p:spPr>
          <a:xfrm>
            <a:off x="6235075" y="3678550"/>
            <a:ext cx="1597800" cy="414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23"/>
          <p:cNvSpPr/>
          <p:nvPr/>
        </p:nvSpPr>
        <p:spPr>
          <a:xfrm>
            <a:off x="2315267" y="3796133"/>
            <a:ext cx="2840700" cy="1780800"/>
          </a:xfrm>
          <a:prstGeom prst="rect">
            <a:avLst/>
          </a:prstGeom>
          <a:solidFill>
            <a:srgbClr val="3371E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500"/>
              <a:buFont typeface="Arial"/>
              <a:buNone/>
            </a:pPr>
            <a:b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123"/>
          <p:cNvSpPr txBox="1"/>
          <p:nvPr>
            <p:ph type="title"/>
          </p:nvPr>
        </p:nvSpPr>
        <p:spPr>
          <a:xfrm>
            <a:off x="228600" y="228600"/>
            <a:ext cx="11542200" cy="53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Mesosphere Kommander - Centralized K8s Cluster Management</a:t>
            </a:r>
            <a:endParaRPr/>
          </a:p>
        </p:txBody>
      </p:sp>
      <p:sp>
        <p:nvSpPr>
          <p:cNvPr id="1329" name="Google Shape;1329;p123"/>
          <p:cNvSpPr/>
          <p:nvPr/>
        </p:nvSpPr>
        <p:spPr>
          <a:xfrm>
            <a:off x="429733" y="1608800"/>
            <a:ext cx="1686900" cy="3968100"/>
          </a:xfrm>
          <a:prstGeom prst="rect">
            <a:avLst/>
          </a:prstGeom>
          <a:solidFill>
            <a:srgbClr val="3371E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330" name="Google Shape;1330;p123"/>
          <p:cNvSpPr txBox="1"/>
          <p:nvPr/>
        </p:nvSpPr>
        <p:spPr>
          <a:xfrm>
            <a:off x="8469665" y="2337141"/>
            <a:ext cx="2207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services automation on any K8s environment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123"/>
          <p:cNvSpPr/>
          <p:nvPr/>
        </p:nvSpPr>
        <p:spPr>
          <a:xfrm>
            <a:off x="2293400" y="2456366"/>
            <a:ext cx="8917500" cy="728400"/>
          </a:xfrm>
          <a:prstGeom prst="rect">
            <a:avLst/>
          </a:prstGeom>
          <a:solidFill>
            <a:srgbClr val="31075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23"/>
          <p:cNvSpPr/>
          <p:nvPr/>
        </p:nvSpPr>
        <p:spPr>
          <a:xfrm>
            <a:off x="5335900" y="3796133"/>
            <a:ext cx="2840700" cy="1780800"/>
          </a:xfrm>
          <a:prstGeom prst="rect">
            <a:avLst/>
          </a:prstGeom>
          <a:solidFill>
            <a:srgbClr val="3371E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b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123"/>
          <p:cNvSpPr/>
          <p:nvPr/>
        </p:nvSpPr>
        <p:spPr>
          <a:xfrm>
            <a:off x="2293400" y="1608800"/>
            <a:ext cx="8917500" cy="728400"/>
          </a:xfrm>
          <a:prstGeom prst="rect">
            <a:avLst/>
          </a:prstGeom>
          <a:solidFill>
            <a:srgbClr val="3371E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123"/>
          <p:cNvSpPr/>
          <p:nvPr/>
        </p:nvSpPr>
        <p:spPr>
          <a:xfrm>
            <a:off x="8361733" y="3796133"/>
            <a:ext cx="2840700" cy="1780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5" name="Google Shape;1335;p123"/>
          <p:cNvCxnSpPr>
            <a:stCxn id="1331" idx="2"/>
            <a:endCxn id="1331" idx="2"/>
          </p:cNvCxnSpPr>
          <p:nvPr/>
        </p:nvCxnSpPr>
        <p:spPr>
          <a:xfrm>
            <a:off x="6752150" y="3184766"/>
            <a:ext cx="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123"/>
          <p:cNvCxnSpPr>
            <a:stCxn id="1327" idx="0"/>
            <a:endCxn id="1327" idx="0"/>
          </p:cNvCxnSpPr>
          <p:nvPr/>
        </p:nvCxnSpPr>
        <p:spPr>
          <a:xfrm>
            <a:off x="3735617" y="379613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7" name="Google Shape;1337;p123"/>
          <p:cNvSpPr txBox="1"/>
          <p:nvPr/>
        </p:nvSpPr>
        <p:spPr>
          <a:xfrm>
            <a:off x="2477565" y="2427969"/>
            <a:ext cx="18843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KUDO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Services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123"/>
          <p:cNvSpPr txBox="1"/>
          <p:nvPr/>
        </p:nvSpPr>
        <p:spPr>
          <a:xfrm>
            <a:off x="2480474" y="1588624"/>
            <a:ext cx="2094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Kommander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23"/>
          <p:cNvSpPr txBox="1"/>
          <p:nvPr/>
        </p:nvSpPr>
        <p:spPr>
          <a:xfrm>
            <a:off x="8492962" y="3810300"/>
            <a:ext cx="2562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DIY Kubernetes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3rd Party Vendors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0" name="Google Shape;1340;p123"/>
          <p:cNvSpPr txBox="1"/>
          <p:nvPr/>
        </p:nvSpPr>
        <p:spPr>
          <a:xfrm>
            <a:off x="394190" y="1591293"/>
            <a:ext cx="15960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Kubernetes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FFFFFF"/>
                </a:solidFill>
              </a:rPr>
              <a:t>&amp; Operators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FFFFFF"/>
                </a:solidFill>
              </a:rPr>
              <a:t>Support and Services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123"/>
          <p:cNvSpPr txBox="1"/>
          <p:nvPr/>
        </p:nvSpPr>
        <p:spPr>
          <a:xfrm>
            <a:off x="4338130" y="2518663"/>
            <a:ext cx="4783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Consistently automated  data services that run on Kubernetes infrastructure, validated for common mixed workload scenarios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2" name="Google Shape;1342;p123"/>
          <p:cNvSpPr txBox="1"/>
          <p:nvPr/>
        </p:nvSpPr>
        <p:spPr>
          <a:xfrm>
            <a:off x="4347800" y="1686067"/>
            <a:ext cx="3902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Central management of Kubernetes clusters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123"/>
          <p:cNvSpPr txBox="1"/>
          <p:nvPr/>
        </p:nvSpPr>
        <p:spPr>
          <a:xfrm>
            <a:off x="2522713" y="3796867"/>
            <a:ext cx="2694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Konvoy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4" name="Google Shape;1344;p123"/>
          <p:cNvSpPr txBox="1"/>
          <p:nvPr/>
        </p:nvSpPr>
        <p:spPr>
          <a:xfrm>
            <a:off x="5356332" y="3792742"/>
            <a:ext cx="2094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Mesosphere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Kubernetes 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5" name="Google Shape;1345;p123"/>
          <p:cNvSpPr txBox="1"/>
          <p:nvPr/>
        </p:nvSpPr>
        <p:spPr>
          <a:xfrm>
            <a:off x="5343263" y="4723435"/>
            <a:ext cx="2744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Resource sharing &amp; consolidation of multiple Kubernetes clusters on a platform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123"/>
          <p:cNvSpPr txBox="1"/>
          <p:nvPr/>
        </p:nvSpPr>
        <p:spPr>
          <a:xfrm>
            <a:off x="2295263" y="4723435"/>
            <a:ext cx="2744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Complete stack of Kubernetes &amp; supporting CNCF projects with swappable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components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7" name="Google Shape;1347;p123"/>
          <p:cNvSpPr txBox="1"/>
          <p:nvPr/>
        </p:nvSpPr>
        <p:spPr>
          <a:xfrm>
            <a:off x="409669" y="3024633"/>
            <a:ext cx="16869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Support &amp; services for Kubernetes clusters and operators.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8" name="Google Shape;1348;p123"/>
          <p:cNvCxnSpPr>
            <a:stCxn id="1343" idx="0"/>
          </p:cNvCxnSpPr>
          <p:nvPr/>
        </p:nvCxnSpPr>
        <p:spPr>
          <a:xfrm rot="10800000">
            <a:off x="3870163" y="3207967"/>
            <a:ext cx="0" cy="58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49" name="Google Shape;1349;p123"/>
          <p:cNvCxnSpPr/>
          <p:nvPr/>
        </p:nvCxnSpPr>
        <p:spPr>
          <a:xfrm rot="10800000">
            <a:off x="6756294" y="3195950"/>
            <a:ext cx="0" cy="58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50" name="Google Shape;1350;p123"/>
          <p:cNvCxnSpPr/>
          <p:nvPr/>
        </p:nvCxnSpPr>
        <p:spPr>
          <a:xfrm rot="10800000">
            <a:off x="9782127" y="3203017"/>
            <a:ext cx="0" cy="58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51" name="Google Shape;1351;p123"/>
          <p:cNvSpPr/>
          <p:nvPr/>
        </p:nvSpPr>
        <p:spPr>
          <a:xfrm>
            <a:off x="429733" y="5677433"/>
            <a:ext cx="10785300" cy="728400"/>
          </a:xfrm>
          <a:prstGeom prst="rect">
            <a:avLst/>
          </a:prstGeom>
          <a:solidFill>
            <a:srgbClr val="31075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Mixed Workload Testing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2" name="Google Shape;1352;p123"/>
          <p:cNvSpPr txBox="1"/>
          <p:nvPr/>
        </p:nvSpPr>
        <p:spPr>
          <a:xfrm>
            <a:off x="4472767" y="5677433"/>
            <a:ext cx="2936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1,500 Frameworks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600 Kubelets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3" name="Google Shape;1353;p123"/>
          <p:cNvSpPr txBox="1"/>
          <p:nvPr/>
        </p:nvSpPr>
        <p:spPr>
          <a:xfrm>
            <a:off x="7003533" y="5677433"/>
            <a:ext cx="2936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1,000 Spark Jobs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500 Jenkins Instances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2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108" y="-14"/>
            <a:ext cx="12194219" cy="685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24"/>
          <p:cNvSpPr txBox="1"/>
          <p:nvPr>
            <p:ph idx="1" type="body"/>
          </p:nvPr>
        </p:nvSpPr>
        <p:spPr>
          <a:xfrm>
            <a:off x="5321808" y="5422392"/>
            <a:ext cx="6345900" cy="9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360" name="Google Shape;1360;p124"/>
          <p:cNvSpPr txBox="1"/>
          <p:nvPr>
            <p:ph type="title"/>
          </p:nvPr>
        </p:nvSpPr>
        <p:spPr>
          <a:xfrm>
            <a:off x="521208" y="923544"/>
            <a:ext cx="9262800" cy="29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</a:t>
            </a:r>
            <a:r>
              <a:rPr lang="en-US"/>
              <a:t> KUDO</a:t>
            </a:r>
            <a:endParaRPr/>
          </a:p>
        </p:txBody>
      </p:sp>
      <p:sp>
        <p:nvSpPr>
          <p:cNvPr id="1361" name="Google Shape;1361;p124"/>
          <p:cNvSpPr txBox="1"/>
          <p:nvPr>
            <p:ph idx="2" type="body"/>
          </p:nvPr>
        </p:nvSpPr>
        <p:spPr>
          <a:xfrm>
            <a:off x="521199" y="4023367"/>
            <a:ext cx="100560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Simplified Development for K8s Operators</a:t>
            </a:r>
            <a:endParaRPr/>
          </a:p>
        </p:txBody>
      </p:sp>
      <p:pic>
        <p:nvPicPr>
          <p:cNvPr descr="mesosphere-logo-inverse.png" id="1362" name="Google Shape;1362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5972816"/>
            <a:ext cx="2190750" cy="2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5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Automate Complete Application Lifecycle</a:t>
            </a:r>
            <a:endParaRPr/>
          </a:p>
        </p:txBody>
      </p:sp>
      <p:sp>
        <p:nvSpPr>
          <p:cNvPr id="1368" name="Google Shape;1368;p125"/>
          <p:cNvSpPr txBox="1"/>
          <p:nvPr/>
        </p:nvSpPr>
        <p:spPr>
          <a:xfrm>
            <a:off x="609600" y="5474305"/>
            <a:ext cx="10892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635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</a:pPr>
            <a:r>
              <a:rPr i="1"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Mesosphere’s founders have been designing and managing web-scale stateful distributed systems since 2010</a:t>
            </a:r>
            <a:endParaRPr i="1" sz="2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9" name="Google Shape;136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02007"/>
            <a:ext cx="4470326" cy="11095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0" name="Google Shape;1370;p125"/>
          <p:cNvGrpSpPr/>
          <p:nvPr/>
        </p:nvGrpSpPr>
        <p:grpSpPr>
          <a:xfrm>
            <a:off x="609598" y="3539828"/>
            <a:ext cx="888900" cy="1267777"/>
            <a:chOff x="609598" y="3539828"/>
            <a:chExt cx="888900" cy="1267777"/>
          </a:xfrm>
        </p:grpSpPr>
        <p:grpSp>
          <p:nvGrpSpPr>
            <p:cNvPr id="1371" name="Google Shape;1371;p125"/>
            <p:cNvGrpSpPr/>
            <p:nvPr/>
          </p:nvGrpSpPr>
          <p:grpSpPr>
            <a:xfrm>
              <a:off x="609598" y="3539828"/>
              <a:ext cx="888900" cy="888900"/>
              <a:chOff x="609611" y="3094848"/>
              <a:chExt cx="888900" cy="888900"/>
            </a:xfrm>
          </p:grpSpPr>
          <p:sp>
            <p:nvSpPr>
              <p:cNvPr id="1372" name="Google Shape;1372;p125"/>
              <p:cNvSpPr/>
              <p:nvPr/>
            </p:nvSpPr>
            <p:spPr>
              <a:xfrm>
                <a:off x="609611" y="3094848"/>
                <a:ext cx="888900" cy="888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73" name="Google Shape;1373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9750" y="3324975"/>
                <a:ext cx="428625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74" name="Google Shape;1374;p125"/>
            <p:cNvSpPr txBox="1"/>
            <p:nvPr/>
          </p:nvSpPr>
          <p:spPr>
            <a:xfrm>
              <a:off x="609598" y="4441005"/>
              <a:ext cx="8889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Package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5" name="Google Shape;1375;p125"/>
          <p:cNvGrpSpPr/>
          <p:nvPr/>
        </p:nvGrpSpPr>
        <p:grpSpPr>
          <a:xfrm>
            <a:off x="4163123" y="3539816"/>
            <a:ext cx="916800" cy="1267789"/>
            <a:chOff x="2386373" y="3539816"/>
            <a:chExt cx="916800" cy="1267789"/>
          </a:xfrm>
        </p:grpSpPr>
        <p:grpSp>
          <p:nvGrpSpPr>
            <p:cNvPr id="1376" name="Google Shape;1376;p125"/>
            <p:cNvGrpSpPr/>
            <p:nvPr/>
          </p:nvGrpSpPr>
          <p:grpSpPr>
            <a:xfrm>
              <a:off x="2400323" y="3539816"/>
              <a:ext cx="888900" cy="888900"/>
              <a:chOff x="2400323" y="3094836"/>
              <a:chExt cx="888900" cy="888900"/>
            </a:xfrm>
          </p:grpSpPr>
          <p:sp>
            <p:nvSpPr>
              <p:cNvPr id="1377" name="Google Shape;1377;p125"/>
              <p:cNvSpPr/>
              <p:nvPr/>
            </p:nvSpPr>
            <p:spPr>
              <a:xfrm>
                <a:off x="2400323" y="3094836"/>
                <a:ext cx="888900" cy="888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78" name="Google Shape;1378;p12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30450" y="3324963"/>
                <a:ext cx="428625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79" name="Google Shape;1379;p125"/>
            <p:cNvSpPr txBox="1"/>
            <p:nvPr/>
          </p:nvSpPr>
          <p:spPr>
            <a:xfrm>
              <a:off x="2386373" y="4441005"/>
              <a:ext cx="9168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Lifecycle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0" name="Google Shape;1380;p125"/>
          <p:cNvGrpSpPr/>
          <p:nvPr/>
        </p:nvGrpSpPr>
        <p:grpSpPr>
          <a:xfrm>
            <a:off x="2386361" y="3539828"/>
            <a:ext cx="888900" cy="1267777"/>
            <a:chOff x="4191048" y="3539828"/>
            <a:chExt cx="888900" cy="1267777"/>
          </a:xfrm>
        </p:grpSpPr>
        <p:grpSp>
          <p:nvGrpSpPr>
            <p:cNvPr id="1381" name="Google Shape;1381;p125"/>
            <p:cNvGrpSpPr/>
            <p:nvPr/>
          </p:nvGrpSpPr>
          <p:grpSpPr>
            <a:xfrm>
              <a:off x="4191048" y="3539828"/>
              <a:ext cx="888900" cy="888900"/>
              <a:chOff x="4191061" y="3094848"/>
              <a:chExt cx="888900" cy="888900"/>
            </a:xfrm>
          </p:grpSpPr>
          <p:sp>
            <p:nvSpPr>
              <p:cNvPr id="1382" name="Google Shape;1382;p125"/>
              <p:cNvSpPr/>
              <p:nvPr/>
            </p:nvSpPr>
            <p:spPr>
              <a:xfrm>
                <a:off x="4191061" y="3094848"/>
                <a:ext cx="888900" cy="888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83" name="Google Shape;1383;p12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421188" y="3324975"/>
                <a:ext cx="428625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84" name="Google Shape;1384;p125"/>
            <p:cNvSpPr txBox="1"/>
            <p:nvPr/>
          </p:nvSpPr>
          <p:spPr>
            <a:xfrm>
              <a:off x="4191048" y="4441005"/>
              <a:ext cx="8889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Install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5" name="Google Shape;1385;p125"/>
          <p:cNvGrpSpPr/>
          <p:nvPr/>
        </p:nvGrpSpPr>
        <p:grpSpPr>
          <a:xfrm>
            <a:off x="5542010" y="1704562"/>
            <a:ext cx="5960300" cy="3100489"/>
            <a:chOff x="3937813" y="1156950"/>
            <a:chExt cx="4470337" cy="2325425"/>
          </a:xfrm>
        </p:grpSpPr>
        <p:sp>
          <p:nvSpPr>
            <p:cNvPr id="1386" name="Google Shape;1386;p125"/>
            <p:cNvSpPr/>
            <p:nvPr/>
          </p:nvSpPr>
          <p:spPr>
            <a:xfrm>
              <a:off x="3937850" y="1156950"/>
              <a:ext cx="1422600" cy="369600"/>
            </a:xfrm>
            <a:prstGeom prst="rect">
              <a:avLst/>
            </a:prstGeom>
            <a:solidFill>
              <a:srgbClr val="7D5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Kafka CRD</a:t>
              </a:r>
              <a:endParaRPr b="0" i="0" sz="18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7" name="Google Shape;1387;p125"/>
            <p:cNvSpPr/>
            <p:nvPr/>
          </p:nvSpPr>
          <p:spPr>
            <a:xfrm>
              <a:off x="6985500" y="1157000"/>
              <a:ext cx="1422600" cy="369600"/>
            </a:xfrm>
            <a:prstGeom prst="rect">
              <a:avLst/>
            </a:prstGeom>
            <a:solidFill>
              <a:srgbClr val="7D5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MySQL CRD</a:t>
              </a:r>
              <a:endParaRPr b="0" i="0" sz="18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8" name="Google Shape;1388;p125"/>
            <p:cNvSpPr/>
            <p:nvPr/>
          </p:nvSpPr>
          <p:spPr>
            <a:xfrm>
              <a:off x="3937838" y="2460850"/>
              <a:ext cx="4470300" cy="369600"/>
            </a:xfrm>
            <a:prstGeom prst="rect">
              <a:avLst/>
            </a:prstGeom>
            <a:solidFill>
              <a:srgbClr val="9790B7">
                <a:alpha val="3490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075B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31075B"/>
                  </a:solidFill>
                  <a:latin typeface="Roboto"/>
                  <a:ea typeface="Roboto"/>
                  <a:cs typeface="Roboto"/>
                  <a:sym typeface="Roboto"/>
                </a:rPr>
                <a:t>Kubernetes API</a:t>
              </a:r>
              <a:endParaRPr b="0" i="0" sz="1867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9" name="Google Shape;1389;p125"/>
            <p:cNvSpPr/>
            <p:nvPr/>
          </p:nvSpPr>
          <p:spPr>
            <a:xfrm>
              <a:off x="3937850" y="1808925"/>
              <a:ext cx="4470300" cy="369600"/>
            </a:xfrm>
            <a:prstGeom prst="rect">
              <a:avLst/>
            </a:prstGeom>
            <a:solidFill>
              <a:srgbClr val="31075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KUDO Controller</a:t>
              </a:r>
              <a:endParaRPr b="0" i="0" sz="18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0" name="Google Shape;1390;p125"/>
            <p:cNvSpPr/>
            <p:nvPr/>
          </p:nvSpPr>
          <p:spPr>
            <a:xfrm>
              <a:off x="5446525" y="1157000"/>
              <a:ext cx="1452900" cy="369600"/>
            </a:xfrm>
            <a:prstGeom prst="rect">
              <a:avLst/>
            </a:prstGeom>
            <a:solidFill>
              <a:srgbClr val="7D5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Cassandra CRD</a:t>
              </a:r>
              <a:endParaRPr b="0" i="0" sz="18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1" name="Google Shape;1391;p125"/>
            <p:cNvSpPr/>
            <p:nvPr/>
          </p:nvSpPr>
          <p:spPr>
            <a:xfrm>
              <a:off x="3937813" y="3112775"/>
              <a:ext cx="4470300" cy="369600"/>
            </a:xfrm>
            <a:prstGeom prst="rect">
              <a:avLst/>
            </a:prstGeom>
            <a:solidFill>
              <a:srgbClr val="9790B7">
                <a:alpha val="3490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075B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31075B"/>
                  </a:solidFill>
                  <a:latin typeface="Roboto"/>
                  <a:ea typeface="Roboto"/>
                  <a:cs typeface="Roboto"/>
                  <a:sym typeface="Roboto"/>
                </a:rPr>
                <a:t>etcd</a:t>
              </a:r>
              <a:endParaRPr b="0" i="0" sz="1867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92" name="Google Shape;1392;p125"/>
            <p:cNvCxnSpPr>
              <a:stCxn id="1388" idx="2"/>
              <a:endCxn id="1391" idx="0"/>
            </p:cNvCxnSpPr>
            <p:nvPr/>
          </p:nvCxnSpPr>
          <p:spPr>
            <a:xfrm>
              <a:off x="6172988" y="2830450"/>
              <a:ext cx="0" cy="2823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393" name="Google Shape;1393;p125"/>
            <p:cNvCxnSpPr>
              <a:stCxn id="1389" idx="2"/>
              <a:endCxn id="1388" idx="0"/>
            </p:cNvCxnSpPr>
            <p:nvPr/>
          </p:nvCxnSpPr>
          <p:spPr>
            <a:xfrm>
              <a:off x="6173000" y="2178525"/>
              <a:ext cx="0" cy="2823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394" name="Google Shape;1394;p125"/>
            <p:cNvCxnSpPr>
              <a:stCxn id="1386" idx="2"/>
            </p:cNvCxnSpPr>
            <p:nvPr/>
          </p:nvCxnSpPr>
          <p:spPr>
            <a:xfrm>
              <a:off x="4649150" y="1526550"/>
              <a:ext cx="0" cy="2826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5" name="Google Shape;1395;p125"/>
            <p:cNvCxnSpPr/>
            <p:nvPr/>
          </p:nvCxnSpPr>
          <p:spPr>
            <a:xfrm>
              <a:off x="6173000" y="1526550"/>
              <a:ext cx="0" cy="2826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6" name="Google Shape;1396;p125"/>
            <p:cNvCxnSpPr/>
            <p:nvPr/>
          </p:nvCxnSpPr>
          <p:spPr>
            <a:xfrm>
              <a:off x="7681650" y="1526550"/>
              <a:ext cx="0" cy="2826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12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108" y="-14"/>
            <a:ext cx="12194219" cy="685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26"/>
          <p:cNvSpPr txBox="1"/>
          <p:nvPr>
            <p:ph idx="1" type="body"/>
          </p:nvPr>
        </p:nvSpPr>
        <p:spPr>
          <a:xfrm>
            <a:off x="5321808" y="5422392"/>
            <a:ext cx="6345900" cy="9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403" name="Google Shape;1403;p126"/>
          <p:cNvSpPr txBox="1"/>
          <p:nvPr>
            <p:ph type="title"/>
          </p:nvPr>
        </p:nvSpPr>
        <p:spPr>
          <a:xfrm>
            <a:off x="521208" y="923544"/>
            <a:ext cx="9262800" cy="29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OpenEBS and Mayadata</a:t>
            </a:r>
            <a:endParaRPr/>
          </a:p>
        </p:txBody>
      </p:sp>
      <p:sp>
        <p:nvSpPr>
          <p:cNvPr id="1404" name="Google Shape;1404;p126"/>
          <p:cNvSpPr txBox="1"/>
          <p:nvPr>
            <p:ph idx="2" type="body"/>
          </p:nvPr>
        </p:nvSpPr>
        <p:spPr>
          <a:xfrm>
            <a:off x="521199" y="4023367"/>
            <a:ext cx="100560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 attached storage for </a:t>
            </a:r>
            <a:r>
              <a:rPr lang="en-US"/>
              <a:t>stateful</a:t>
            </a:r>
            <a:r>
              <a:rPr lang="en-US"/>
              <a:t> Kubernetes applications</a:t>
            </a:r>
            <a:endParaRPr/>
          </a:p>
        </p:txBody>
      </p:sp>
      <p:pic>
        <p:nvPicPr>
          <p:cNvPr descr="mesosphere-logo-inverse.png" id="1405" name="Google Shape;1405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5972816"/>
            <a:ext cx="2190750" cy="2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11195402" cy="631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2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Business Outcomes - Do you have other reasons?</a:t>
            </a:r>
            <a:endParaRPr/>
          </a:p>
        </p:txBody>
      </p:sp>
      <p:grpSp>
        <p:nvGrpSpPr>
          <p:cNvPr id="557" name="Google Shape;557;p92"/>
          <p:cNvGrpSpPr/>
          <p:nvPr/>
        </p:nvGrpSpPr>
        <p:grpSpPr>
          <a:xfrm>
            <a:off x="1246600" y="2259549"/>
            <a:ext cx="1824900" cy="2793890"/>
            <a:chOff x="894525" y="1965010"/>
            <a:chExt cx="1824900" cy="2793890"/>
          </a:xfrm>
        </p:grpSpPr>
        <p:grpSp>
          <p:nvGrpSpPr>
            <p:cNvPr id="558" name="Google Shape;558;p92"/>
            <p:cNvGrpSpPr/>
            <p:nvPr/>
          </p:nvGrpSpPr>
          <p:grpSpPr>
            <a:xfrm>
              <a:off x="894525" y="1965010"/>
              <a:ext cx="1824900" cy="1824900"/>
              <a:chOff x="1816989" y="1965010"/>
              <a:chExt cx="1824900" cy="1824900"/>
            </a:xfrm>
          </p:grpSpPr>
          <p:sp>
            <p:nvSpPr>
              <p:cNvPr id="559" name="Google Shape;559;p92"/>
              <p:cNvSpPr/>
              <p:nvPr/>
            </p:nvSpPr>
            <p:spPr>
              <a:xfrm>
                <a:off x="1816989" y="1965010"/>
                <a:ext cx="1824900" cy="1824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60" name="Google Shape;560;p9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55225" y="2403234"/>
                <a:ext cx="948450" cy="94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1" name="Google Shape;561;p92"/>
            <p:cNvSpPr txBox="1"/>
            <p:nvPr/>
          </p:nvSpPr>
          <p:spPr>
            <a:xfrm>
              <a:off x="894525" y="4084500"/>
              <a:ext cx="18249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Faster</a:t>
              </a:r>
              <a:endParaRPr b="1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Deployment</a:t>
              </a:r>
              <a:endParaRPr b="1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2" name="Google Shape;562;p92"/>
          <p:cNvGrpSpPr/>
          <p:nvPr/>
        </p:nvGrpSpPr>
        <p:grpSpPr>
          <a:xfrm>
            <a:off x="5183550" y="2259549"/>
            <a:ext cx="1824900" cy="2793890"/>
            <a:chOff x="4831475" y="1965010"/>
            <a:chExt cx="1824900" cy="2793890"/>
          </a:xfrm>
        </p:grpSpPr>
        <p:grpSp>
          <p:nvGrpSpPr>
            <p:cNvPr id="563" name="Google Shape;563;p92"/>
            <p:cNvGrpSpPr/>
            <p:nvPr/>
          </p:nvGrpSpPr>
          <p:grpSpPr>
            <a:xfrm>
              <a:off x="4831475" y="1965010"/>
              <a:ext cx="1824900" cy="1824900"/>
              <a:chOff x="5651540" y="1965010"/>
              <a:chExt cx="1824900" cy="1824900"/>
            </a:xfrm>
          </p:grpSpPr>
          <p:sp>
            <p:nvSpPr>
              <p:cNvPr id="564" name="Google Shape;564;p92"/>
              <p:cNvSpPr/>
              <p:nvPr/>
            </p:nvSpPr>
            <p:spPr>
              <a:xfrm>
                <a:off x="5651540" y="1965010"/>
                <a:ext cx="1824900" cy="1824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65" name="Google Shape;565;p9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89785" y="2403223"/>
                <a:ext cx="948450" cy="94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6" name="Google Shape;566;p92"/>
            <p:cNvSpPr txBox="1"/>
            <p:nvPr/>
          </p:nvSpPr>
          <p:spPr>
            <a:xfrm>
              <a:off x="4831475" y="4084500"/>
              <a:ext cx="18249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Improved Scalability</a:t>
              </a:r>
              <a:endParaRPr b="1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7" name="Google Shape;567;p92"/>
          <p:cNvGrpSpPr/>
          <p:nvPr/>
        </p:nvGrpSpPr>
        <p:grpSpPr>
          <a:xfrm>
            <a:off x="9120500" y="2259549"/>
            <a:ext cx="1824900" cy="2796103"/>
            <a:chOff x="8768425" y="1965010"/>
            <a:chExt cx="1824900" cy="2796103"/>
          </a:xfrm>
        </p:grpSpPr>
        <p:grpSp>
          <p:nvGrpSpPr>
            <p:cNvPr id="568" name="Google Shape;568;p92"/>
            <p:cNvGrpSpPr/>
            <p:nvPr/>
          </p:nvGrpSpPr>
          <p:grpSpPr>
            <a:xfrm>
              <a:off x="8768425" y="1965010"/>
              <a:ext cx="1824900" cy="1824900"/>
              <a:chOff x="8550064" y="1965010"/>
              <a:chExt cx="1824900" cy="1824900"/>
            </a:xfrm>
          </p:grpSpPr>
          <p:sp>
            <p:nvSpPr>
              <p:cNvPr id="569" name="Google Shape;569;p92"/>
              <p:cNvSpPr/>
              <p:nvPr/>
            </p:nvSpPr>
            <p:spPr>
              <a:xfrm>
                <a:off x="8550064" y="1965010"/>
                <a:ext cx="1824900" cy="1824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70" name="Google Shape;570;p9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988300" y="2403234"/>
                <a:ext cx="948450" cy="94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1" name="Google Shape;571;p92"/>
            <p:cNvSpPr txBox="1"/>
            <p:nvPr/>
          </p:nvSpPr>
          <p:spPr>
            <a:xfrm>
              <a:off x="8768425" y="4086713"/>
              <a:ext cx="18249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Cloud Portability</a:t>
              </a:r>
              <a:endParaRPr b="1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72" name="Google Shape;572;p92"/>
          <p:cNvSpPr txBox="1"/>
          <p:nvPr/>
        </p:nvSpPr>
        <p:spPr>
          <a:xfrm>
            <a:off x="4593900" y="6235725"/>
            <a:ext cx="6916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Source: CNCF Survey August 2018 (n=2,400)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3" name="Google Shape;573;p92"/>
          <p:cNvGrpSpPr/>
          <p:nvPr/>
        </p:nvGrpSpPr>
        <p:grpSpPr>
          <a:xfrm>
            <a:off x="3215075" y="3388924"/>
            <a:ext cx="1824900" cy="1824900"/>
            <a:chOff x="3215075" y="2779324"/>
            <a:chExt cx="1824900" cy="1824900"/>
          </a:xfrm>
        </p:grpSpPr>
        <p:sp>
          <p:nvSpPr>
            <p:cNvPr id="574" name="Google Shape;574;p92"/>
            <p:cNvSpPr/>
            <p:nvPr/>
          </p:nvSpPr>
          <p:spPr>
            <a:xfrm>
              <a:off x="3215075" y="2779324"/>
              <a:ext cx="1824900" cy="1824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2"/>
            <p:cNvSpPr/>
            <p:nvPr/>
          </p:nvSpPr>
          <p:spPr>
            <a:xfrm>
              <a:off x="3851875" y="3332977"/>
              <a:ext cx="475750" cy="7697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Arial"/>
                </a:rPr>
                <a:t>?</a:t>
              </a:r>
            </a:p>
          </p:txBody>
        </p:sp>
      </p:grpSp>
      <p:grpSp>
        <p:nvGrpSpPr>
          <p:cNvPr id="576" name="Google Shape;576;p92"/>
          <p:cNvGrpSpPr/>
          <p:nvPr/>
        </p:nvGrpSpPr>
        <p:grpSpPr>
          <a:xfrm>
            <a:off x="7152025" y="3388924"/>
            <a:ext cx="1824900" cy="1824900"/>
            <a:chOff x="3215075" y="2779324"/>
            <a:chExt cx="1824900" cy="1824900"/>
          </a:xfrm>
        </p:grpSpPr>
        <p:sp>
          <p:nvSpPr>
            <p:cNvPr id="577" name="Google Shape;577;p92"/>
            <p:cNvSpPr/>
            <p:nvPr/>
          </p:nvSpPr>
          <p:spPr>
            <a:xfrm>
              <a:off x="3215075" y="2779324"/>
              <a:ext cx="1824900" cy="1824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2"/>
            <p:cNvSpPr/>
            <p:nvPr/>
          </p:nvSpPr>
          <p:spPr>
            <a:xfrm>
              <a:off x="3851875" y="3332977"/>
              <a:ext cx="475750" cy="7697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Arial"/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43203" cy="64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67853" cy="63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379698" cy="639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6200"/>
            <a:ext cx="10202150" cy="64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32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Demo 3</a:t>
            </a:r>
            <a:endParaRPr/>
          </a:p>
        </p:txBody>
      </p:sp>
      <p:sp>
        <p:nvSpPr>
          <p:cNvPr id="1436" name="Google Shape;1436;p132"/>
          <p:cNvSpPr txBox="1"/>
          <p:nvPr/>
        </p:nvSpPr>
        <p:spPr>
          <a:xfrm>
            <a:off x="4580025" y="1205900"/>
            <a:ext cx="7037700" cy="4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Executing Day 2 operations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 upgrade, backup/restore, storage monitoring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Backup etcd meta-data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Upgrade 1.14.2 – 1.14.3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Scale cluster out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Kafka / KUDO (time permitting)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Grafana: Add Kafka grafana dashboard live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MayaData OpenEBS storage monitoring (mayaonline.io)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33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Summary - </a:t>
            </a:r>
            <a:r>
              <a:rPr lang="en-US"/>
              <a:t>Konvoy Delivers Certified Integrated Automation</a:t>
            </a:r>
            <a:endParaRPr/>
          </a:p>
        </p:txBody>
      </p:sp>
      <p:cxnSp>
        <p:nvCxnSpPr>
          <p:cNvPr id="1442" name="Google Shape;1442;p133"/>
          <p:cNvCxnSpPr/>
          <p:nvPr/>
        </p:nvCxnSpPr>
        <p:spPr>
          <a:xfrm>
            <a:off x="10103424" y="4308092"/>
            <a:ext cx="945900" cy="249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3" name="Google Shape;1443;p133"/>
          <p:cNvSpPr/>
          <p:nvPr/>
        </p:nvSpPr>
        <p:spPr>
          <a:xfrm>
            <a:off x="6529056" y="2063884"/>
            <a:ext cx="3574500" cy="3482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noFill/>
          <a:ln cap="flat" cmpd="sng" w="28575">
            <a:solidFill>
              <a:srgbClr val="E5EF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133"/>
          <p:cNvSpPr/>
          <p:nvPr/>
        </p:nvSpPr>
        <p:spPr>
          <a:xfrm>
            <a:off x="5565771" y="1114899"/>
            <a:ext cx="5483700" cy="5342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noFill/>
          <a:ln cap="flat" cmpd="sng" w="2540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133"/>
          <p:cNvSpPr/>
          <p:nvPr/>
        </p:nvSpPr>
        <p:spPr>
          <a:xfrm>
            <a:off x="6519001" y="2054088"/>
            <a:ext cx="3594300" cy="35019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solidFill>
            <a:srgbClr val="9351E5">
              <a:alpha val="38430"/>
            </a:srgbClr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133"/>
          <p:cNvSpPr txBox="1"/>
          <p:nvPr/>
        </p:nvSpPr>
        <p:spPr>
          <a:xfrm>
            <a:off x="7292203" y="6097203"/>
            <a:ext cx="2048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333"/>
              <a:buFont typeface="Calibri"/>
              <a:buNone/>
            </a:pPr>
            <a:r>
              <a:rPr b="1" i="0" lang="en-US" sz="1333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ECOSYSTEM &amp; IAAS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133"/>
          <p:cNvSpPr txBox="1"/>
          <p:nvPr/>
        </p:nvSpPr>
        <p:spPr>
          <a:xfrm>
            <a:off x="9042635" y="4958956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Bare-metal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133"/>
          <p:cNvSpPr txBox="1"/>
          <p:nvPr/>
        </p:nvSpPr>
        <p:spPr>
          <a:xfrm>
            <a:off x="8248799" y="1924649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Ecosystem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133"/>
          <p:cNvSpPr txBox="1"/>
          <p:nvPr/>
        </p:nvSpPr>
        <p:spPr>
          <a:xfrm>
            <a:off x="6294408" y="1924649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133"/>
          <p:cNvSpPr txBox="1"/>
          <p:nvPr/>
        </p:nvSpPr>
        <p:spPr>
          <a:xfrm>
            <a:off x="5240652" y="3306549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33"/>
          <p:cNvSpPr txBox="1"/>
          <p:nvPr/>
        </p:nvSpPr>
        <p:spPr>
          <a:xfrm>
            <a:off x="5577207" y="4958956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Multi-OS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2" name="Google Shape;1452;p133"/>
          <p:cNvCxnSpPr>
            <a:stCxn id="1445" idx="1"/>
          </p:cNvCxnSpPr>
          <p:nvPr/>
        </p:nvCxnSpPr>
        <p:spPr>
          <a:xfrm rot="10800000">
            <a:off x="6115035" y="2166585"/>
            <a:ext cx="764100" cy="576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3" name="Google Shape;1453;p133"/>
          <p:cNvCxnSpPr/>
          <p:nvPr/>
        </p:nvCxnSpPr>
        <p:spPr>
          <a:xfrm flipH="1" rot="10800000">
            <a:off x="9748716" y="2166525"/>
            <a:ext cx="756300" cy="582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4" name="Google Shape;1454;p133"/>
          <p:cNvCxnSpPr/>
          <p:nvPr/>
        </p:nvCxnSpPr>
        <p:spPr>
          <a:xfrm>
            <a:off x="8301093" y="1106853"/>
            <a:ext cx="12900" cy="9705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133"/>
          <p:cNvCxnSpPr/>
          <p:nvPr/>
        </p:nvCxnSpPr>
        <p:spPr>
          <a:xfrm flipH="1">
            <a:off x="5558256" y="4308092"/>
            <a:ext cx="970800" cy="2388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133"/>
          <p:cNvCxnSpPr/>
          <p:nvPr/>
        </p:nvCxnSpPr>
        <p:spPr>
          <a:xfrm>
            <a:off x="10103424" y="4308092"/>
            <a:ext cx="945900" cy="249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7" name="Google Shape;1457;p133"/>
          <p:cNvCxnSpPr>
            <a:stCxn id="1445" idx="4"/>
          </p:cNvCxnSpPr>
          <p:nvPr/>
        </p:nvCxnSpPr>
        <p:spPr>
          <a:xfrm>
            <a:off x="9118824" y="5555955"/>
            <a:ext cx="413100" cy="9012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8" name="Google Shape;1458;p133"/>
          <p:cNvCxnSpPr>
            <a:stCxn id="1445" idx="3"/>
          </p:cNvCxnSpPr>
          <p:nvPr/>
        </p:nvCxnSpPr>
        <p:spPr>
          <a:xfrm flipH="1">
            <a:off x="7088387" y="5555955"/>
            <a:ext cx="428700" cy="9012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9" name="Google Shape;1459;p133"/>
          <p:cNvCxnSpPr/>
          <p:nvPr/>
        </p:nvCxnSpPr>
        <p:spPr>
          <a:xfrm flipH="1" rot="10800000">
            <a:off x="8958453" y="2778532"/>
            <a:ext cx="757200" cy="5547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0" name="Google Shape;1460;p133"/>
          <p:cNvCxnSpPr>
            <a:endCxn id="1445" idx="5"/>
          </p:cNvCxnSpPr>
          <p:nvPr/>
        </p:nvCxnSpPr>
        <p:spPr>
          <a:xfrm>
            <a:off x="9123127" y="4028317"/>
            <a:ext cx="990300" cy="2829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1" name="Google Shape;1461;p133"/>
          <p:cNvCxnSpPr/>
          <p:nvPr/>
        </p:nvCxnSpPr>
        <p:spPr>
          <a:xfrm flipH="1">
            <a:off x="6562332" y="4034737"/>
            <a:ext cx="938400" cy="2556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2" name="Google Shape;1462;p133"/>
          <p:cNvCxnSpPr/>
          <p:nvPr/>
        </p:nvCxnSpPr>
        <p:spPr>
          <a:xfrm rot="10800000">
            <a:off x="6916581" y="2774860"/>
            <a:ext cx="746700" cy="5547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3" name="Google Shape;1463;p133"/>
          <p:cNvCxnSpPr/>
          <p:nvPr/>
        </p:nvCxnSpPr>
        <p:spPr>
          <a:xfrm flipH="1">
            <a:off x="7543195" y="4587869"/>
            <a:ext cx="408300" cy="9093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4" name="Google Shape;1464;p133"/>
          <p:cNvCxnSpPr/>
          <p:nvPr/>
        </p:nvCxnSpPr>
        <p:spPr>
          <a:xfrm>
            <a:off x="8662716" y="4591541"/>
            <a:ext cx="436800" cy="9093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5" name="Google Shape;1465;p133"/>
          <p:cNvSpPr txBox="1"/>
          <p:nvPr/>
        </p:nvSpPr>
        <p:spPr>
          <a:xfrm>
            <a:off x="7292213" y="5296055"/>
            <a:ext cx="2048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333"/>
              <a:buFont typeface="Calibri"/>
              <a:buNone/>
            </a:pPr>
            <a:r>
              <a:rPr b="1" i="0" lang="en-US" sz="1333" u="none" cap="none" strike="noStrike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ADD-ONS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33"/>
          <p:cNvSpPr txBox="1"/>
          <p:nvPr/>
        </p:nvSpPr>
        <p:spPr>
          <a:xfrm>
            <a:off x="9272468" y="3280179"/>
            <a:ext cx="2161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E7C"/>
              </a:buClr>
              <a:buSzPts val="1067"/>
              <a:buFont typeface="Calibri"/>
              <a:buNone/>
            </a:pPr>
            <a:r>
              <a:rPr b="1" lang="en-US" sz="1067">
                <a:solidFill>
                  <a:srgbClr val="435E7C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sz="1067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133"/>
          <p:cNvSpPr/>
          <p:nvPr/>
        </p:nvSpPr>
        <p:spPr>
          <a:xfrm>
            <a:off x="7386725" y="2921850"/>
            <a:ext cx="1885800" cy="1816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22" y="23623"/>
                </a:lnTo>
                <a:lnTo>
                  <a:pt x="0" y="77335"/>
                </a:lnTo>
                <a:lnTo>
                  <a:pt x="33320" y="120000"/>
                </a:lnTo>
                <a:lnTo>
                  <a:pt x="86793" y="120000"/>
                </a:lnTo>
                <a:lnTo>
                  <a:pt x="120000" y="77335"/>
                </a:lnTo>
                <a:lnTo>
                  <a:pt x="108091" y="23623"/>
                </a:lnTo>
                <a:lnTo>
                  <a:pt x="60000" y="0"/>
                </a:lnTo>
                <a:close/>
              </a:path>
            </a:pathLst>
          </a:custGeom>
          <a:solidFill>
            <a:srgbClr val="5B40BA"/>
          </a:solidFill>
          <a:ln cap="flat" cmpd="sng" w="9525">
            <a:solidFill>
              <a:srgbClr val="D9D2E9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rgbClr val="435E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8" name="Google Shape;1468;p133"/>
          <p:cNvCxnSpPr>
            <a:endCxn id="1449" idx="3"/>
          </p:cNvCxnSpPr>
          <p:nvPr/>
        </p:nvCxnSpPr>
        <p:spPr>
          <a:xfrm flipH="1" rot="10800000">
            <a:off x="8320608" y="2068199"/>
            <a:ext cx="21900" cy="864300"/>
          </a:xfrm>
          <a:prstGeom prst="straightConnector1">
            <a:avLst/>
          </a:prstGeom>
          <a:noFill/>
          <a:ln cap="rnd" cmpd="sng" w="1905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9" name="Google Shape;1469;p133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609600" y="4940625"/>
            <a:ext cx="1261656" cy="126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243" y="2623248"/>
            <a:ext cx="1297399" cy="102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767" y="2632295"/>
            <a:ext cx="2015988" cy="100799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33"/>
          <p:cNvSpPr/>
          <p:nvPr/>
        </p:nvSpPr>
        <p:spPr>
          <a:xfrm>
            <a:off x="609891" y="4251479"/>
            <a:ext cx="4270200" cy="3693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1800"/>
              <a:buFont typeface="Roboto"/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CNCF Certified Kubernetes Partner</a:t>
            </a:r>
            <a:endParaRPr b="1"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1800"/>
              <a:buFont typeface="Roboto"/>
              <a:buNone/>
            </a:pPr>
            <a:r>
              <a:t/>
            </a:r>
            <a:endParaRPr b="1"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3" name="Google Shape;1473;p133"/>
          <p:cNvSpPr/>
          <p:nvPr/>
        </p:nvSpPr>
        <p:spPr>
          <a:xfrm>
            <a:off x="609606" y="1492650"/>
            <a:ext cx="4270200" cy="6462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0FF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Industry Standard Provisioning and Automated Configuration Management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4" name="Google Shape;1474;p133"/>
          <p:cNvCxnSpPr/>
          <p:nvPr/>
        </p:nvCxnSpPr>
        <p:spPr>
          <a:xfrm>
            <a:off x="609600" y="2286001"/>
            <a:ext cx="4270200" cy="26700"/>
          </a:xfrm>
          <a:prstGeom prst="straightConnector1">
            <a:avLst/>
          </a:prstGeom>
          <a:noFill/>
          <a:ln cap="flat" cmpd="sng" w="9525">
            <a:solidFill>
              <a:srgbClr val="9790B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75" name="Google Shape;1475;p133"/>
          <p:cNvCxnSpPr/>
          <p:nvPr/>
        </p:nvCxnSpPr>
        <p:spPr>
          <a:xfrm>
            <a:off x="609600" y="4776625"/>
            <a:ext cx="4270200" cy="26700"/>
          </a:xfrm>
          <a:prstGeom prst="straightConnector1">
            <a:avLst/>
          </a:prstGeom>
          <a:noFill/>
          <a:ln cap="flat" cmpd="sng" w="9525">
            <a:solidFill>
              <a:srgbClr val="9790B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476" name="Google Shape;1476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5502" y="4940625"/>
            <a:ext cx="1261651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1400" y="4940625"/>
            <a:ext cx="938400" cy="126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13411" y="3185715"/>
            <a:ext cx="574350" cy="4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44854" y="2755952"/>
            <a:ext cx="746700" cy="39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1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22172" y="3568854"/>
            <a:ext cx="413100" cy="43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1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7504" y="3967530"/>
            <a:ext cx="990299" cy="32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55126" y="3564287"/>
            <a:ext cx="316870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33"/>
          <p:cNvPicPr preferRelativeResize="0"/>
          <p:nvPr/>
        </p:nvPicPr>
        <p:blipFill rotWithShape="1">
          <a:blip r:embed="rId13">
            <a:alphaModFix/>
          </a:blip>
          <a:srcRect b="0" l="0" r="64599" t="0"/>
          <a:stretch/>
        </p:blipFill>
        <p:spPr>
          <a:xfrm>
            <a:off x="9061875" y="4310625"/>
            <a:ext cx="574350" cy="5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90413" y="4223876"/>
            <a:ext cx="753124" cy="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33"/>
          <p:cNvPicPr preferRelativeResize="0"/>
          <p:nvPr/>
        </p:nvPicPr>
        <p:blipFill rotWithShape="1">
          <a:blip r:embed="rId15">
            <a:alphaModFix/>
          </a:blip>
          <a:srcRect b="0" l="0" r="68002" t="0"/>
          <a:stretch/>
        </p:blipFill>
        <p:spPr>
          <a:xfrm>
            <a:off x="9228721" y="3223029"/>
            <a:ext cx="574351" cy="7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280433" y="3690952"/>
            <a:ext cx="700350" cy="24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1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590858" y="2370745"/>
            <a:ext cx="522136" cy="4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133"/>
          <p:cNvPicPr preferRelativeResize="0"/>
          <p:nvPr/>
        </p:nvPicPr>
        <p:blipFill rotWithShape="1">
          <a:blip r:embed="rId18">
            <a:alphaModFix/>
          </a:blip>
          <a:srcRect b="0" l="0" r="64138" t="0"/>
          <a:stretch/>
        </p:blipFill>
        <p:spPr>
          <a:xfrm>
            <a:off x="7381456" y="2564625"/>
            <a:ext cx="436800" cy="4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13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829338" y="2444035"/>
            <a:ext cx="846626" cy="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33"/>
          <p:cNvPicPr preferRelativeResize="0"/>
          <p:nvPr/>
        </p:nvPicPr>
        <p:blipFill rotWithShape="1">
          <a:blip r:embed="rId20">
            <a:alphaModFix/>
          </a:blip>
          <a:srcRect b="10156" l="11628" r="11204" t="12955"/>
          <a:stretch/>
        </p:blipFill>
        <p:spPr>
          <a:xfrm>
            <a:off x="6879125" y="2836914"/>
            <a:ext cx="700352" cy="63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3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019938" y="4810813"/>
            <a:ext cx="574350" cy="5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13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842161" y="4248940"/>
            <a:ext cx="938399" cy="23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13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961643" y="3167942"/>
            <a:ext cx="316876" cy="361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34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Partnering To Build A Cloud Native Organization</a:t>
            </a:r>
            <a:endParaRPr/>
          </a:p>
        </p:txBody>
      </p:sp>
      <p:sp>
        <p:nvSpPr>
          <p:cNvPr id="1499" name="Google Shape;1499;p134"/>
          <p:cNvSpPr/>
          <p:nvPr/>
        </p:nvSpPr>
        <p:spPr>
          <a:xfrm>
            <a:off x="7127549" y="2409570"/>
            <a:ext cx="1888000" cy="1654400"/>
          </a:xfrm>
          <a:prstGeom prst="flowChartProcess">
            <a:avLst/>
          </a:prstGeom>
          <a:solidFill>
            <a:srgbClr val="7D58FF"/>
          </a:solidFill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4"/>
          <p:cNvSpPr txBox="1"/>
          <p:nvPr/>
        </p:nvSpPr>
        <p:spPr>
          <a:xfrm>
            <a:off x="9156834" y="5076333"/>
            <a:ext cx="188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1" name="Google Shape;150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847" y="4681846"/>
            <a:ext cx="593280" cy="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650" y="3411864"/>
            <a:ext cx="724020" cy="72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134"/>
          <p:cNvSpPr txBox="1"/>
          <p:nvPr/>
        </p:nvSpPr>
        <p:spPr>
          <a:xfrm>
            <a:off x="6911683" y="2438681"/>
            <a:ext cx="21036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-37465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 reviews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Review performance &amp; scalability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IAM, logging, &amp; Monitoring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Bug review and triage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584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Troubleshooting &amp; cluster recovery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4" name="Google Shape;1504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8134" y="2955292"/>
            <a:ext cx="276840" cy="27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17662" y="3956179"/>
            <a:ext cx="252217" cy="252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134"/>
          <p:cNvGrpSpPr/>
          <p:nvPr/>
        </p:nvGrpSpPr>
        <p:grpSpPr>
          <a:xfrm>
            <a:off x="218850" y="5463825"/>
            <a:ext cx="11754300" cy="1042975"/>
            <a:chOff x="437700" y="924875"/>
            <a:chExt cx="11754300" cy="1042975"/>
          </a:xfrm>
        </p:grpSpPr>
        <p:sp>
          <p:nvSpPr>
            <p:cNvPr id="1507" name="Google Shape;1507;p134"/>
            <p:cNvSpPr/>
            <p:nvPr/>
          </p:nvSpPr>
          <p:spPr>
            <a:xfrm>
              <a:off x="518700" y="934050"/>
              <a:ext cx="11673300" cy="1033800"/>
            </a:xfrm>
            <a:prstGeom prst="rect">
              <a:avLst/>
            </a:prstGeom>
            <a:solidFill>
              <a:srgbClr val="9790B7">
                <a:alpha val="1490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Roboto"/>
                <a:buNone/>
              </a:pPr>
              <a:r>
                <a:t/>
              </a:r>
              <a:endParaRPr b="0" i="0" sz="1900" u="none" cap="none" strike="noStrike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8" name="Google Shape;1508;p134"/>
            <p:cNvSpPr txBox="1"/>
            <p:nvPr/>
          </p:nvSpPr>
          <p:spPr>
            <a:xfrm>
              <a:off x="2602750" y="1152250"/>
              <a:ext cx="9341100" cy="5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7825" lIns="117825" spcFirstLastPara="1" rIns="117825" wrap="square" tIns="117825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790B7"/>
                  </a:solidFill>
                  <a:latin typeface="Roboto"/>
                  <a:ea typeface="Roboto"/>
                  <a:cs typeface="Roboto"/>
                  <a:sym typeface="Roboto"/>
                </a:rPr>
                <a:t>Onsite Resident Consultant for Operational and Developer Support</a:t>
              </a:r>
              <a:endParaRPr sz="1800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9" name="Google Shape;1509;p134"/>
            <p:cNvSpPr/>
            <p:nvPr/>
          </p:nvSpPr>
          <p:spPr>
            <a:xfrm>
              <a:off x="2197449" y="1283819"/>
              <a:ext cx="315900" cy="315900"/>
            </a:xfrm>
            <a:prstGeom prst="diamond">
              <a:avLst/>
            </a:prstGeom>
            <a:solidFill>
              <a:srgbClr val="F9147F"/>
            </a:solidFill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oboto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0" name="Google Shape;1510;p134"/>
            <p:cNvSpPr/>
            <p:nvPr/>
          </p:nvSpPr>
          <p:spPr>
            <a:xfrm>
              <a:off x="437700" y="924875"/>
              <a:ext cx="81000" cy="1033800"/>
            </a:xfrm>
            <a:prstGeom prst="rect">
              <a:avLst/>
            </a:prstGeom>
            <a:solidFill>
              <a:srgbClr val="7C5FF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Roboto"/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1" name="Google Shape;1511;p134"/>
            <p:cNvSpPr txBox="1"/>
            <p:nvPr/>
          </p:nvSpPr>
          <p:spPr>
            <a:xfrm>
              <a:off x="714725" y="1105475"/>
              <a:ext cx="1692000" cy="6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7825" lIns="117825" spcFirstLastPara="1" rIns="117825" wrap="square" tIns="117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31075B"/>
                  </a:solidFill>
                  <a:latin typeface="Roboto"/>
                  <a:ea typeface="Roboto"/>
                  <a:cs typeface="Roboto"/>
                  <a:sym typeface="Roboto"/>
                </a:rPr>
                <a:t>Support</a:t>
              </a:r>
              <a:endParaRPr sz="2300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12" name="Google Shape;1512;p134"/>
          <p:cNvSpPr txBox="1"/>
          <p:nvPr/>
        </p:nvSpPr>
        <p:spPr>
          <a:xfrm>
            <a:off x="9703826" y="4671525"/>
            <a:ext cx="226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Community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134"/>
          <p:cNvSpPr/>
          <p:nvPr/>
        </p:nvSpPr>
        <p:spPr>
          <a:xfrm>
            <a:off x="162425" y="1241898"/>
            <a:ext cx="2905800" cy="4062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7C5F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34"/>
          <p:cNvSpPr txBox="1"/>
          <p:nvPr/>
        </p:nvSpPr>
        <p:spPr>
          <a:xfrm>
            <a:off x="498292" y="1640938"/>
            <a:ext cx="2169300" cy="1190400"/>
          </a:xfrm>
          <a:prstGeom prst="rect">
            <a:avLst/>
          </a:prstGeom>
          <a:solidFill>
            <a:srgbClr val="7C5FFB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5" name="Google Shape;1515;p134"/>
          <p:cNvSpPr txBox="1"/>
          <p:nvPr/>
        </p:nvSpPr>
        <p:spPr>
          <a:xfrm>
            <a:off x="498300" y="2131488"/>
            <a:ext cx="22017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Kubernetes Fundamentals &amp; Certified Kubernetes Admin Prep Course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 Training &amp; Workshops for organizations specific needs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134"/>
          <p:cNvSpPr/>
          <p:nvPr/>
        </p:nvSpPr>
        <p:spPr>
          <a:xfrm flipH="1" rot="10800000">
            <a:off x="9123786" y="1256101"/>
            <a:ext cx="2905800" cy="40482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1075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34"/>
          <p:cNvSpPr txBox="1"/>
          <p:nvPr/>
        </p:nvSpPr>
        <p:spPr>
          <a:xfrm>
            <a:off x="9489359" y="1652871"/>
            <a:ext cx="2169300" cy="1186200"/>
          </a:xfrm>
          <a:prstGeom prst="rect">
            <a:avLst/>
          </a:prstGeom>
          <a:solidFill>
            <a:srgbClr val="31075B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Community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8" name="Google Shape;1518;p134"/>
          <p:cNvSpPr/>
          <p:nvPr/>
        </p:nvSpPr>
        <p:spPr>
          <a:xfrm>
            <a:off x="6136656" y="1249005"/>
            <a:ext cx="2905800" cy="40623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7C5F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34"/>
          <p:cNvSpPr txBox="1"/>
          <p:nvPr/>
        </p:nvSpPr>
        <p:spPr>
          <a:xfrm>
            <a:off x="6472525" y="1648213"/>
            <a:ext cx="2140200" cy="523200"/>
          </a:xfrm>
          <a:prstGeom prst="rect">
            <a:avLst/>
          </a:prstGeom>
          <a:solidFill>
            <a:srgbClr val="7C5FFB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0" name="Google Shape;1520;p134"/>
          <p:cNvSpPr txBox="1"/>
          <p:nvPr/>
        </p:nvSpPr>
        <p:spPr>
          <a:xfrm>
            <a:off x="6472525" y="2131487"/>
            <a:ext cx="2169300" cy="2879700"/>
          </a:xfrm>
          <a:prstGeom prst="rect">
            <a:avLst/>
          </a:prstGeom>
          <a:solidFill>
            <a:srgbClr val="7C5FFB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 reviews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Review performance &amp; scalability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IAM, logging, &amp; Monitoring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Bug review and triage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Troubleshooting &amp; cluster recovery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21" name="Google Shape;1521;p134"/>
          <p:cNvGrpSpPr/>
          <p:nvPr/>
        </p:nvGrpSpPr>
        <p:grpSpPr>
          <a:xfrm>
            <a:off x="3149542" y="1255994"/>
            <a:ext cx="2905816" cy="4048312"/>
            <a:chOff x="3278159" y="1881785"/>
            <a:chExt cx="1944600" cy="1569600"/>
          </a:xfrm>
        </p:grpSpPr>
        <p:sp>
          <p:nvSpPr>
            <p:cNvPr id="1522" name="Google Shape;1522;p134"/>
            <p:cNvSpPr/>
            <p:nvPr/>
          </p:nvSpPr>
          <p:spPr>
            <a:xfrm flipH="1" rot="10800000">
              <a:off x="3278159" y="188178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1075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34"/>
            <p:cNvSpPr txBox="1"/>
            <p:nvPr/>
          </p:nvSpPr>
          <p:spPr>
            <a:xfrm>
              <a:off x="3467785" y="2033670"/>
              <a:ext cx="1299900" cy="594000"/>
            </a:xfrm>
            <a:prstGeom prst="rect">
              <a:avLst/>
            </a:prstGeom>
            <a:solidFill>
              <a:srgbClr val="31075B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Collaboration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4" name="Google Shape;1524;p134"/>
          <p:cNvGrpSpPr/>
          <p:nvPr/>
        </p:nvGrpSpPr>
        <p:grpSpPr>
          <a:xfrm>
            <a:off x="9549575" y="2245213"/>
            <a:ext cx="2242100" cy="652650"/>
            <a:chOff x="9549575" y="2397613"/>
            <a:chExt cx="2242100" cy="652650"/>
          </a:xfrm>
        </p:grpSpPr>
        <p:sp>
          <p:nvSpPr>
            <p:cNvPr id="1525" name="Google Shape;1525;p134"/>
            <p:cNvSpPr txBox="1"/>
            <p:nvPr/>
          </p:nvSpPr>
          <p:spPr>
            <a:xfrm>
              <a:off x="10262275" y="2474263"/>
              <a:ext cx="15294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175" lIns="88375" spcFirstLastPara="1" rIns="88375" wrap="square" tIns="44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Kubernetes Distribution</a:t>
              </a:r>
              <a:endParaRPr sz="1100"/>
            </a:p>
          </p:txBody>
        </p:sp>
        <p:grpSp>
          <p:nvGrpSpPr>
            <p:cNvPr id="1526" name="Google Shape;1526;p134"/>
            <p:cNvGrpSpPr/>
            <p:nvPr/>
          </p:nvGrpSpPr>
          <p:grpSpPr>
            <a:xfrm>
              <a:off x="9549575" y="2397613"/>
              <a:ext cx="594300" cy="594300"/>
              <a:chOff x="9257825" y="2224900"/>
              <a:chExt cx="594300" cy="594300"/>
            </a:xfrm>
          </p:grpSpPr>
          <p:sp>
            <p:nvSpPr>
              <p:cNvPr id="1527" name="Google Shape;1527;p134"/>
              <p:cNvSpPr/>
              <p:nvPr/>
            </p:nvSpPr>
            <p:spPr>
              <a:xfrm>
                <a:off x="9257825" y="2224900"/>
                <a:ext cx="594300" cy="5943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28" name="Google Shape;1528;p13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360423" y="2331670"/>
                <a:ext cx="389100" cy="389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29" name="Google Shape;1529;p134"/>
          <p:cNvGrpSpPr/>
          <p:nvPr/>
        </p:nvGrpSpPr>
        <p:grpSpPr>
          <a:xfrm>
            <a:off x="9549538" y="2970464"/>
            <a:ext cx="1953238" cy="594374"/>
            <a:chOff x="9549538" y="3122864"/>
            <a:chExt cx="1953238" cy="594374"/>
          </a:xfrm>
        </p:grpSpPr>
        <p:sp>
          <p:nvSpPr>
            <p:cNvPr id="1530" name="Google Shape;1530;p134"/>
            <p:cNvSpPr txBox="1"/>
            <p:nvPr/>
          </p:nvSpPr>
          <p:spPr>
            <a:xfrm>
              <a:off x="10262276" y="3215588"/>
              <a:ext cx="1240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175" lIns="88375" spcFirstLastPara="1" rIns="88375" wrap="square" tIns="44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Operators</a:t>
              </a:r>
              <a:endParaRPr sz="1100"/>
            </a:p>
          </p:txBody>
        </p:sp>
        <p:grpSp>
          <p:nvGrpSpPr>
            <p:cNvPr id="1531" name="Google Shape;1531;p134"/>
            <p:cNvGrpSpPr/>
            <p:nvPr/>
          </p:nvGrpSpPr>
          <p:grpSpPr>
            <a:xfrm>
              <a:off x="9549538" y="3122864"/>
              <a:ext cx="594374" cy="594374"/>
              <a:chOff x="9257813" y="2998663"/>
              <a:chExt cx="409800" cy="409800"/>
            </a:xfrm>
          </p:grpSpPr>
          <p:sp>
            <p:nvSpPr>
              <p:cNvPr id="1532" name="Google Shape;1532;p134"/>
              <p:cNvSpPr/>
              <p:nvPr/>
            </p:nvSpPr>
            <p:spPr>
              <a:xfrm>
                <a:off x="9257813" y="2998663"/>
                <a:ext cx="409800" cy="4098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33" name="Google Shape;1533;p134"/>
              <p:cNvPicPr preferRelativeResize="0"/>
              <p:nvPr/>
            </p:nvPicPr>
            <p:blipFill rotWithShape="1">
              <a:blip r:embed="rId8">
                <a:alphaModFix/>
              </a:blip>
              <a:srcRect b="19548" l="21670" r="19536" t="21676"/>
              <a:stretch/>
            </p:blipFill>
            <p:spPr>
              <a:xfrm>
                <a:off x="9301438" y="3042175"/>
                <a:ext cx="322556" cy="3224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34" name="Google Shape;1534;p134"/>
          <p:cNvGrpSpPr/>
          <p:nvPr/>
        </p:nvGrpSpPr>
        <p:grpSpPr>
          <a:xfrm>
            <a:off x="3571888" y="2245669"/>
            <a:ext cx="593400" cy="593400"/>
            <a:chOff x="3712913" y="3098781"/>
            <a:chExt cx="593400" cy="593400"/>
          </a:xfrm>
        </p:grpSpPr>
        <p:sp>
          <p:nvSpPr>
            <p:cNvPr id="1535" name="Google Shape;1535;p134"/>
            <p:cNvSpPr/>
            <p:nvPr/>
          </p:nvSpPr>
          <p:spPr>
            <a:xfrm>
              <a:off x="3712913" y="3098781"/>
              <a:ext cx="593400" cy="593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6" name="Google Shape;1536;p1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9163" y="3185013"/>
              <a:ext cx="420924" cy="420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7" name="Google Shape;1537;p134"/>
          <p:cNvGrpSpPr/>
          <p:nvPr/>
        </p:nvGrpSpPr>
        <p:grpSpPr>
          <a:xfrm>
            <a:off x="3571888" y="2976331"/>
            <a:ext cx="593400" cy="593400"/>
            <a:chOff x="4894538" y="2602006"/>
            <a:chExt cx="593400" cy="593400"/>
          </a:xfrm>
        </p:grpSpPr>
        <p:sp>
          <p:nvSpPr>
            <p:cNvPr id="1538" name="Google Shape;1538;p134"/>
            <p:cNvSpPr/>
            <p:nvPr/>
          </p:nvSpPr>
          <p:spPr>
            <a:xfrm>
              <a:off x="4894538" y="2602006"/>
              <a:ext cx="593400" cy="593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9" name="Google Shape;1539;p1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945664" y="2653125"/>
              <a:ext cx="491150" cy="49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0" name="Google Shape;1540;p134"/>
          <p:cNvGrpSpPr/>
          <p:nvPr/>
        </p:nvGrpSpPr>
        <p:grpSpPr>
          <a:xfrm>
            <a:off x="3571888" y="3707019"/>
            <a:ext cx="593400" cy="593400"/>
            <a:chOff x="4673513" y="3857356"/>
            <a:chExt cx="593400" cy="593400"/>
          </a:xfrm>
        </p:grpSpPr>
        <p:sp>
          <p:nvSpPr>
            <p:cNvPr id="1541" name="Google Shape;1541;p134"/>
            <p:cNvSpPr/>
            <p:nvPr/>
          </p:nvSpPr>
          <p:spPr>
            <a:xfrm>
              <a:off x="4673513" y="3857356"/>
              <a:ext cx="593400" cy="593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42" name="Google Shape;1542;p1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24648" y="3908501"/>
              <a:ext cx="491150" cy="4910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3" name="Google Shape;1543;p134"/>
          <p:cNvSpPr txBox="1"/>
          <p:nvPr/>
        </p:nvSpPr>
        <p:spPr>
          <a:xfrm>
            <a:off x="4289775" y="2321875"/>
            <a:ext cx="9672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175" lIns="88375" spcFirstLastPara="1" rIns="88375" wrap="square" tIns="44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Slack</a:t>
            </a:r>
            <a:endParaRPr sz="1100"/>
          </a:p>
        </p:txBody>
      </p:sp>
      <p:sp>
        <p:nvSpPr>
          <p:cNvPr id="1544" name="Google Shape;1544;p134"/>
          <p:cNvSpPr txBox="1"/>
          <p:nvPr/>
        </p:nvSpPr>
        <p:spPr>
          <a:xfrm>
            <a:off x="4289775" y="3090800"/>
            <a:ext cx="9912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175" lIns="88375" spcFirstLastPara="1" rIns="88375" wrap="square" tIns="44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Zoom</a:t>
            </a:r>
            <a:endParaRPr sz="1100"/>
          </a:p>
        </p:txBody>
      </p:sp>
      <p:sp>
        <p:nvSpPr>
          <p:cNvPr id="1545" name="Google Shape;1545;p134"/>
          <p:cNvSpPr txBox="1"/>
          <p:nvPr/>
        </p:nvSpPr>
        <p:spPr>
          <a:xfrm>
            <a:off x="4289775" y="3842250"/>
            <a:ext cx="9912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175" lIns="88375" spcFirstLastPara="1" rIns="88375" wrap="square" tIns="44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Email</a:t>
            </a:r>
            <a:endParaRPr sz="1100"/>
          </a:p>
        </p:txBody>
      </p:sp>
      <p:grpSp>
        <p:nvGrpSpPr>
          <p:cNvPr id="1546" name="Google Shape;1546;p134"/>
          <p:cNvGrpSpPr/>
          <p:nvPr/>
        </p:nvGrpSpPr>
        <p:grpSpPr>
          <a:xfrm>
            <a:off x="2904763" y="3196925"/>
            <a:ext cx="389113" cy="396163"/>
            <a:chOff x="2961213" y="3389363"/>
            <a:chExt cx="389113" cy="396163"/>
          </a:xfrm>
        </p:grpSpPr>
        <p:sp>
          <p:nvSpPr>
            <p:cNvPr id="1547" name="Google Shape;1547;p134"/>
            <p:cNvSpPr/>
            <p:nvPr/>
          </p:nvSpPr>
          <p:spPr>
            <a:xfrm>
              <a:off x="2961213" y="3389363"/>
              <a:ext cx="389100" cy="389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34"/>
            <p:cNvSpPr txBox="1"/>
            <p:nvPr/>
          </p:nvSpPr>
          <p:spPr>
            <a:xfrm>
              <a:off x="2961225" y="3396425"/>
              <a:ext cx="3891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7C5FFB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endParaRPr sz="2400">
                <a:solidFill>
                  <a:srgbClr val="7C5FF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9" name="Google Shape;1549;p134"/>
          <p:cNvGrpSpPr/>
          <p:nvPr/>
        </p:nvGrpSpPr>
        <p:grpSpPr>
          <a:xfrm>
            <a:off x="5901450" y="3196925"/>
            <a:ext cx="389113" cy="396163"/>
            <a:chOff x="2961213" y="3389363"/>
            <a:chExt cx="389113" cy="396163"/>
          </a:xfrm>
        </p:grpSpPr>
        <p:sp>
          <p:nvSpPr>
            <p:cNvPr id="1550" name="Google Shape;1550;p134"/>
            <p:cNvSpPr/>
            <p:nvPr/>
          </p:nvSpPr>
          <p:spPr>
            <a:xfrm>
              <a:off x="2961213" y="3389363"/>
              <a:ext cx="389100" cy="389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34"/>
            <p:cNvSpPr txBox="1"/>
            <p:nvPr/>
          </p:nvSpPr>
          <p:spPr>
            <a:xfrm>
              <a:off x="2961225" y="3396425"/>
              <a:ext cx="3891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7C5FFB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endParaRPr sz="2400">
                <a:solidFill>
                  <a:srgbClr val="7C5FF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2" name="Google Shape;1552;p134"/>
          <p:cNvGrpSpPr/>
          <p:nvPr/>
        </p:nvGrpSpPr>
        <p:grpSpPr>
          <a:xfrm>
            <a:off x="8901125" y="3196925"/>
            <a:ext cx="389113" cy="396163"/>
            <a:chOff x="2961213" y="3389363"/>
            <a:chExt cx="389113" cy="396163"/>
          </a:xfrm>
        </p:grpSpPr>
        <p:sp>
          <p:nvSpPr>
            <p:cNvPr id="1553" name="Google Shape;1553;p134"/>
            <p:cNvSpPr/>
            <p:nvPr/>
          </p:nvSpPr>
          <p:spPr>
            <a:xfrm>
              <a:off x="2961213" y="3389363"/>
              <a:ext cx="389100" cy="389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34"/>
            <p:cNvSpPr txBox="1"/>
            <p:nvPr/>
          </p:nvSpPr>
          <p:spPr>
            <a:xfrm>
              <a:off x="2961225" y="3396425"/>
              <a:ext cx="3891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7C5FFB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endParaRPr sz="2400">
                <a:solidFill>
                  <a:srgbClr val="7C5FF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5" name="Google Shape;1555;p134"/>
          <p:cNvGrpSpPr/>
          <p:nvPr/>
        </p:nvGrpSpPr>
        <p:grpSpPr>
          <a:xfrm>
            <a:off x="9549563" y="3695775"/>
            <a:ext cx="2277163" cy="594300"/>
            <a:chOff x="9549563" y="3848175"/>
            <a:chExt cx="2277163" cy="594300"/>
          </a:xfrm>
        </p:grpSpPr>
        <p:sp>
          <p:nvSpPr>
            <p:cNvPr id="1556" name="Google Shape;1556;p134"/>
            <p:cNvSpPr txBox="1"/>
            <p:nvPr/>
          </p:nvSpPr>
          <p:spPr>
            <a:xfrm>
              <a:off x="10297325" y="3936588"/>
              <a:ext cx="15294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175" lIns="88375" spcFirstLastPara="1" rIns="88375" wrap="square" tIns="44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Container Storage Interface</a:t>
              </a:r>
              <a:endParaRPr sz="1100"/>
            </a:p>
          </p:txBody>
        </p:sp>
        <p:grpSp>
          <p:nvGrpSpPr>
            <p:cNvPr id="1557" name="Google Shape;1557;p134"/>
            <p:cNvGrpSpPr/>
            <p:nvPr/>
          </p:nvGrpSpPr>
          <p:grpSpPr>
            <a:xfrm>
              <a:off x="9549563" y="3848175"/>
              <a:ext cx="594300" cy="594300"/>
              <a:chOff x="9549563" y="3848175"/>
              <a:chExt cx="594300" cy="594300"/>
            </a:xfrm>
          </p:grpSpPr>
          <p:sp>
            <p:nvSpPr>
              <p:cNvPr id="1558" name="Google Shape;1558;p134"/>
              <p:cNvSpPr/>
              <p:nvPr/>
            </p:nvSpPr>
            <p:spPr>
              <a:xfrm>
                <a:off x="9549563" y="3848175"/>
                <a:ext cx="594300" cy="5943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59" name="Google Shape;1559;p1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652158" y="3951835"/>
                <a:ext cx="389125" cy="389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60" name="Google Shape;1560;p134"/>
          <p:cNvGrpSpPr/>
          <p:nvPr/>
        </p:nvGrpSpPr>
        <p:grpSpPr>
          <a:xfrm>
            <a:off x="9549563" y="4423150"/>
            <a:ext cx="2361763" cy="621550"/>
            <a:chOff x="9549563" y="4575550"/>
            <a:chExt cx="2361763" cy="621550"/>
          </a:xfrm>
        </p:grpSpPr>
        <p:sp>
          <p:nvSpPr>
            <p:cNvPr id="1561" name="Google Shape;1561;p134"/>
            <p:cNvSpPr txBox="1"/>
            <p:nvPr/>
          </p:nvSpPr>
          <p:spPr>
            <a:xfrm>
              <a:off x="10297325" y="4729400"/>
              <a:ext cx="16140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175" lIns="88375" spcFirstLastPara="1" rIns="88375" wrap="square" tIns="44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Core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Kubernetes </a:t>
              </a:r>
              <a:endParaRPr sz="1100"/>
            </a:p>
          </p:txBody>
        </p:sp>
        <p:grpSp>
          <p:nvGrpSpPr>
            <p:cNvPr id="1562" name="Google Shape;1562;p134"/>
            <p:cNvGrpSpPr/>
            <p:nvPr/>
          </p:nvGrpSpPr>
          <p:grpSpPr>
            <a:xfrm>
              <a:off x="9549563" y="4575550"/>
              <a:ext cx="594300" cy="594300"/>
              <a:chOff x="9549563" y="4575550"/>
              <a:chExt cx="594300" cy="594300"/>
            </a:xfrm>
          </p:grpSpPr>
          <p:sp>
            <p:nvSpPr>
              <p:cNvPr id="1563" name="Google Shape;1563;p134"/>
              <p:cNvSpPr/>
              <p:nvPr/>
            </p:nvSpPr>
            <p:spPr>
              <a:xfrm>
                <a:off x="9549563" y="4575550"/>
                <a:ext cx="594300" cy="5943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64" name="Google Shape;1564;p13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652173" y="4676429"/>
                <a:ext cx="389100" cy="3890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65" name="Google Shape;1565;p134"/>
          <p:cNvPicPr preferRelativeResize="0"/>
          <p:nvPr/>
        </p:nvPicPr>
        <p:blipFill rotWithShape="1">
          <a:blip r:embed="rId12">
            <a:alphaModFix/>
          </a:blip>
          <a:srcRect b="0" l="0" r="10" t="0"/>
          <a:stretch/>
        </p:blipFill>
        <p:spPr>
          <a:xfrm>
            <a:off x="7145131" y="4319451"/>
            <a:ext cx="888849" cy="8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4800" y="4289500"/>
            <a:ext cx="888849" cy="8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34"/>
          <p:cNvSpPr txBox="1"/>
          <p:nvPr/>
        </p:nvSpPr>
        <p:spPr>
          <a:xfrm>
            <a:off x="4289775" y="4593700"/>
            <a:ext cx="9912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175" lIns="88375" spcFirstLastPara="1" rIns="88375" wrap="square" tIns="44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Phone</a:t>
            </a:r>
            <a:endParaRPr sz="1100"/>
          </a:p>
        </p:txBody>
      </p:sp>
      <p:grpSp>
        <p:nvGrpSpPr>
          <p:cNvPr id="1568" name="Google Shape;1568;p134"/>
          <p:cNvGrpSpPr/>
          <p:nvPr/>
        </p:nvGrpSpPr>
        <p:grpSpPr>
          <a:xfrm>
            <a:off x="3571888" y="4423144"/>
            <a:ext cx="593400" cy="593400"/>
            <a:chOff x="3571888" y="4423144"/>
            <a:chExt cx="593400" cy="593400"/>
          </a:xfrm>
        </p:grpSpPr>
        <p:sp>
          <p:nvSpPr>
            <p:cNvPr id="1569" name="Google Shape;1569;p134"/>
            <p:cNvSpPr/>
            <p:nvPr/>
          </p:nvSpPr>
          <p:spPr>
            <a:xfrm>
              <a:off x="3571888" y="4423144"/>
              <a:ext cx="593400" cy="593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0" name="Google Shape;1570;p13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658563" y="4505525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35"/>
          <p:cNvSpPr txBox="1"/>
          <p:nvPr>
            <p:ph type="title"/>
          </p:nvPr>
        </p:nvSpPr>
        <p:spPr>
          <a:xfrm>
            <a:off x="609600" y="609600"/>
            <a:ext cx="3149700" cy="56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1576" name="Google Shape;1576;p135"/>
          <p:cNvPicPr preferRelativeResize="0"/>
          <p:nvPr/>
        </p:nvPicPr>
        <p:blipFill rotWithShape="1">
          <a:blip r:embed="rId3">
            <a:alphaModFix/>
          </a:blip>
          <a:srcRect b="0" l="27569" r="5594" t="0"/>
          <a:stretch/>
        </p:blipFill>
        <p:spPr>
          <a:xfrm>
            <a:off x="4043625" y="0"/>
            <a:ext cx="8148369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36"/>
          <p:cNvSpPr txBox="1"/>
          <p:nvPr>
            <p:ph type="title"/>
          </p:nvPr>
        </p:nvSpPr>
        <p:spPr>
          <a:xfrm>
            <a:off x="609600" y="609600"/>
            <a:ext cx="6603900" cy="56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37"/>
          <p:cNvSpPr txBox="1"/>
          <p:nvPr>
            <p:ph type="title"/>
          </p:nvPr>
        </p:nvSpPr>
        <p:spPr>
          <a:xfrm>
            <a:off x="609600" y="609600"/>
            <a:ext cx="6603900" cy="56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9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905000"/>
            <a:ext cx="7024368" cy="43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93"/>
          <p:cNvSpPr/>
          <p:nvPr/>
        </p:nvSpPr>
        <p:spPr>
          <a:xfrm>
            <a:off x="1100425" y="1909875"/>
            <a:ext cx="4497900" cy="4343400"/>
          </a:xfrm>
          <a:prstGeom prst="wedgeRoundRectCallout">
            <a:avLst>
              <a:gd fmla="val 63589" name="adj1"/>
              <a:gd fmla="val -22380" name="adj2"/>
              <a:gd fmla="val 0" name="adj3"/>
            </a:avLst>
          </a:prstGeom>
          <a:noFill/>
          <a:ln cap="flat" cmpd="sng" w="76200">
            <a:solidFill>
              <a:srgbClr val="EB29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93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Production Deployments Still Isolated</a:t>
            </a:r>
            <a:endParaRPr/>
          </a:p>
        </p:txBody>
      </p:sp>
      <p:sp>
        <p:nvSpPr>
          <p:cNvPr id="586" name="Google Shape;586;p93"/>
          <p:cNvSpPr txBox="1"/>
          <p:nvPr/>
        </p:nvSpPr>
        <p:spPr>
          <a:xfrm>
            <a:off x="4593900" y="6235725"/>
            <a:ext cx="6916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Source: CNCF Survey August 2018 (n=2,400)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93"/>
          <p:cNvSpPr txBox="1"/>
          <p:nvPr/>
        </p:nvSpPr>
        <p:spPr>
          <a:xfrm>
            <a:off x="6129200" y="2369175"/>
            <a:ext cx="13887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EB293A"/>
                </a:solidFill>
                <a:latin typeface="Roboto"/>
                <a:ea typeface="Roboto"/>
                <a:cs typeface="Roboto"/>
                <a:sym typeface="Roboto"/>
              </a:rPr>
              <a:t>76%</a:t>
            </a:r>
            <a:endParaRPr b="1" sz="4800">
              <a:solidFill>
                <a:srgbClr val="EB2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93"/>
          <p:cNvSpPr txBox="1"/>
          <p:nvPr>
            <p:ph idx="1" type="body"/>
          </p:nvPr>
        </p:nvSpPr>
        <p:spPr>
          <a:xfrm>
            <a:off x="8077200" y="2027975"/>
            <a:ext cx="3940200" cy="15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US" sz="1800"/>
              <a:t>Organizations are clearly attracted </a:t>
            </a:r>
            <a:r>
              <a:rPr lang="en-US" sz="1800"/>
              <a:t>to</a:t>
            </a:r>
            <a:r>
              <a:rPr lang="en-US" sz="1800"/>
              <a:t> the benefits promised by Kubernetes</a:t>
            </a:r>
            <a:endParaRPr sz="1800"/>
          </a:p>
        </p:txBody>
      </p:sp>
      <p:sp>
        <p:nvSpPr>
          <p:cNvPr id="589" name="Google Shape;589;p93"/>
          <p:cNvSpPr txBox="1"/>
          <p:nvPr>
            <p:ph idx="1" type="body"/>
          </p:nvPr>
        </p:nvSpPr>
        <p:spPr>
          <a:xfrm>
            <a:off x="8077200" y="3704375"/>
            <a:ext cx="3984300" cy="20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US" sz="1800"/>
              <a:t>While Production deployments are </a:t>
            </a:r>
            <a:r>
              <a:rPr i="1" lang="en-US" sz="1800"/>
              <a:t>increasing</a:t>
            </a:r>
            <a:r>
              <a:rPr lang="en-US" sz="1800"/>
              <a:t>, adoption is still typically </a:t>
            </a:r>
            <a:r>
              <a:rPr b="1" lang="en-US" sz="1800"/>
              <a:t>small</a:t>
            </a:r>
            <a:r>
              <a:rPr lang="en-US" sz="1800"/>
              <a:t>, and limited to a few groups rather than widespread enterprise adoption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38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Mesosphere Kubernetes Products</a:t>
            </a:r>
            <a:endParaRPr/>
          </a:p>
        </p:txBody>
      </p:sp>
      <p:sp>
        <p:nvSpPr>
          <p:cNvPr id="1592" name="Google Shape;1592;p138"/>
          <p:cNvSpPr/>
          <p:nvPr/>
        </p:nvSpPr>
        <p:spPr>
          <a:xfrm>
            <a:off x="584200" y="1310000"/>
            <a:ext cx="90900" cy="3968100"/>
          </a:xfrm>
          <a:prstGeom prst="rect">
            <a:avLst/>
          </a:prstGeom>
          <a:solidFill>
            <a:srgbClr val="7C5F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38"/>
          <p:cNvSpPr/>
          <p:nvPr/>
        </p:nvSpPr>
        <p:spPr>
          <a:xfrm>
            <a:off x="2547142" y="3497177"/>
            <a:ext cx="2854200" cy="1780800"/>
          </a:xfrm>
          <a:prstGeom prst="rect">
            <a:avLst/>
          </a:prstGeom>
          <a:solidFill>
            <a:srgbClr val="9790B7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9790B7"/>
              </a:buClr>
              <a:buSzPts val="1500"/>
              <a:buFont typeface="Arial"/>
              <a:buNone/>
            </a:pPr>
            <a:br>
              <a:rPr b="0" i="0" lang="en-US" sz="1200" u="none" cap="none" strike="noStrike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9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4" name="Google Shape;1594;p138"/>
          <p:cNvSpPr/>
          <p:nvPr/>
        </p:nvSpPr>
        <p:spPr>
          <a:xfrm>
            <a:off x="675108" y="1309844"/>
            <a:ext cx="1686900" cy="3968100"/>
          </a:xfrm>
          <a:prstGeom prst="rect">
            <a:avLst/>
          </a:prstGeom>
          <a:solidFill>
            <a:srgbClr val="9790B7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138"/>
          <p:cNvSpPr/>
          <p:nvPr/>
        </p:nvSpPr>
        <p:spPr>
          <a:xfrm>
            <a:off x="2538775" y="2157410"/>
            <a:ext cx="8917500" cy="728400"/>
          </a:xfrm>
          <a:prstGeom prst="rect">
            <a:avLst/>
          </a:prstGeom>
          <a:solidFill>
            <a:srgbClr val="31075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6" name="Google Shape;1596;p138"/>
          <p:cNvSpPr/>
          <p:nvPr/>
        </p:nvSpPr>
        <p:spPr>
          <a:xfrm>
            <a:off x="5581275" y="3497177"/>
            <a:ext cx="2840700" cy="1780800"/>
          </a:xfrm>
          <a:prstGeom prst="rect">
            <a:avLst/>
          </a:prstGeom>
          <a:solidFill>
            <a:srgbClr val="9790B7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0B7"/>
              </a:buClr>
              <a:buSzPts val="1500"/>
              <a:buFont typeface="Arial"/>
              <a:buNone/>
            </a:pPr>
            <a:br>
              <a:rPr b="0" i="0" lang="en-US" sz="1900" u="none" cap="none" strike="noStrike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1200" u="none" cap="none" strike="noStrike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2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7" name="Google Shape;1597;p138"/>
          <p:cNvSpPr/>
          <p:nvPr/>
        </p:nvSpPr>
        <p:spPr>
          <a:xfrm>
            <a:off x="2538775" y="1309844"/>
            <a:ext cx="8917500" cy="728400"/>
          </a:xfrm>
          <a:prstGeom prst="rect">
            <a:avLst/>
          </a:prstGeom>
          <a:solidFill>
            <a:srgbClr val="9790B7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138"/>
          <p:cNvSpPr/>
          <p:nvPr/>
        </p:nvSpPr>
        <p:spPr>
          <a:xfrm>
            <a:off x="8607108" y="3497177"/>
            <a:ext cx="2840700" cy="1780800"/>
          </a:xfrm>
          <a:prstGeom prst="rect">
            <a:avLst/>
          </a:prstGeom>
          <a:solidFill>
            <a:srgbClr val="7D50FF">
              <a:alpha val="34900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9" name="Google Shape;1599;p138"/>
          <p:cNvCxnSpPr>
            <a:stCxn id="1595" idx="2"/>
            <a:endCxn id="1595" idx="2"/>
          </p:cNvCxnSpPr>
          <p:nvPr/>
        </p:nvCxnSpPr>
        <p:spPr>
          <a:xfrm>
            <a:off x="6997525" y="2885810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0" name="Google Shape;1600;p138"/>
          <p:cNvCxnSpPr>
            <a:stCxn id="1593" idx="0"/>
            <a:endCxn id="1593" idx="0"/>
          </p:cNvCxnSpPr>
          <p:nvPr/>
        </p:nvCxnSpPr>
        <p:spPr>
          <a:xfrm>
            <a:off x="3974242" y="3497177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1" name="Google Shape;1601;p138"/>
          <p:cNvSpPr txBox="1"/>
          <p:nvPr/>
        </p:nvSpPr>
        <p:spPr>
          <a:xfrm>
            <a:off x="2722940" y="2129013"/>
            <a:ext cx="18843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KUDO</a:t>
            </a:r>
            <a:endParaRPr b="0" i="0" sz="1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Services</a:t>
            </a:r>
            <a:endParaRPr b="0" i="0" sz="1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2" name="Google Shape;1602;p138"/>
          <p:cNvSpPr txBox="1"/>
          <p:nvPr/>
        </p:nvSpPr>
        <p:spPr>
          <a:xfrm>
            <a:off x="2704308" y="1298660"/>
            <a:ext cx="2094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075B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Kubernetes Management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3" name="Google Shape;1603;p138"/>
          <p:cNvSpPr txBox="1"/>
          <p:nvPr/>
        </p:nvSpPr>
        <p:spPr>
          <a:xfrm>
            <a:off x="8738337" y="3511344"/>
            <a:ext cx="2562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075B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DIY Kubernetes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075B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3rd Party Vendors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4" name="Google Shape;1604;p138"/>
          <p:cNvSpPr txBox="1"/>
          <p:nvPr/>
        </p:nvSpPr>
        <p:spPr>
          <a:xfrm>
            <a:off x="675108" y="1422371"/>
            <a:ext cx="15960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075B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075B"/>
              </a:buClr>
              <a:buSzPts val="1500"/>
              <a:buFont typeface="Arial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&amp; Operators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075B"/>
              </a:buClr>
              <a:buSzPts val="1500"/>
              <a:buFont typeface="Arial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Support and Services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5" name="Google Shape;1605;p138"/>
          <p:cNvSpPr txBox="1"/>
          <p:nvPr/>
        </p:nvSpPr>
        <p:spPr>
          <a:xfrm>
            <a:off x="4583505" y="2219707"/>
            <a:ext cx="4783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Consistently automated  data services that run on Kubernetes infrastructure, validated for common mixed workload scenarios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6" name="Google Shape;1606;p138"/>
          <p:cNvSpPr txBox="1"/>
          <p:nvPr/>
        </p:nvSpPr>
        <p:spPr>
          <a:xfrm>
            <a:off x="4607240" y="1512436"/>
            <a:ext cx="3902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9790B7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  <a:t>SaaS management of Kubernetes clusters</a:t>
            </a:r>
            <a:endParaRPr b="0" i="0" sz="12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7" name="Google Shape;1607;p138"/>
          <p:cNvSpPr txBox="1"/>
          <p:nvPr/>
        </p:nvSpPr>
        <p:spPr>
          <a:xfrm>
            <a:off x="2579902" y="3497911"/>
            <a:ext cx="2840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1075B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Cloud Native Kubernetes Distribution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8" name="Google Shape;1608;p138"/>
          <p:cNvSpPr txBox="1"/>
          <p:nvPr/>
        </p:nvSpPr>
        <p:spPr>
          <a:xfrm>
            <a:off x="5601707" y="3493786"/>
            <a:ext cx="2094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075B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Mesosphere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075B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Kubernetes 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075B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0" i="0" sz="1700" u="none" cap="none" strike="noStrike">
              <a:solidFill>
                <a:srgbClr val="3107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9" name="Google Shape;1609;p138"/>
          <p:cNvSpPr txBox="1"/>
          <p:nvPr/>
        </p:nvSpPr>
        <p:spPr>
          <a:xfrm>
            <a:off x="5588638" y="4424479"/>
            <a:ext cx="2744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0B7"/>
              </a:buClr>
              <a:buSzPts val="1500"/>
              <a:buFont typeface="Arial"/>
              <a:buNone/>
            </a:pPr>
            <a:r>
              <a:rPr b="0" i="0" lang="en-US" sz="1200" u="none" cap="none" strike="noStrike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  <a:t>Resource sharing &amp; consolidation of multiple Kubernetes clusters on a platform</a:t>
            </a:r>
            <a:endParaRPr b="0" i="0" sz="19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0" name="Google Shape;1610;p138"/>
          <p:cNvSpPr txBox="1"/>
          <p:nvPr/>
        </p:nvSpPr>
        <p:spPr>
          <a:xfrm>
            <a:off x="2540638" y="4424479"/>
            <a:ext cx="2744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9790B7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  <a:t>Complete stack of Kubernetes &amp; supporting CNCF projects with swappable components</a:t>
            </a:r>
            <a:endParaRPr b="0" i="0" sz="19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1" name="Google Shape;1611;p138"/>
          <p:cNvSpPr txBox="1"/>
          <p:nvPr/>
        </p:nvSpPr>
        <p:spPr>
          <a:xfrm>
            <a:off x="655044" y="2725677"/>
            <a:ext cx="16869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9790B7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9790B7"/>
                </a:solidFill>
                <a:latin typeface="Roboto"/>
                <a:ea typeface="Roboto"/>
                <a:cs typeface="Roboto"/>
                <a:sym typeface="Roboto"/>
              </a:rPr>
              <a:t>Support &amp; services for Kubernetes clusters and operators. </a:t>
            </a:r>
            <a:endParaRPr b="0" i="0" sz="1900" u="none" cap="none" strike="noStrike">
              <a:solidFill>
                <a:srgbClr val="9790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2" name="Google Shape;1612;p138"/>
          <p:cNvCxnSpPr>
            <a:stCxn id="1607" idx="0"/>
          </p:cNvCxnSpPr>
          <p:nvPr/>
        </p:nvCxnSpPr>
        <p:spPr>
          <a:xfrm rot="10800000">
            <a:off x="4000252" y="2909011"/>
            <a:ext cx="0" cy="588900"/>
          </a:xfrm>
          <a:prstGeom prst="straightConnector1">
            <a:avLst/>
          </a:prstGeom>
          <a:noFill/>
          <a:ln cap="flat" cmpd="sng" w="28575">
            <a:solidFill>
              <a:srgbClr val="F9147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13" name="Google Shape;1613;p138"/>
          <p:cNvCxnSpPr/>
          <p:nvPr/>
        </p:nvCxnSpPr>
        <p:spPr>
          <a:xfrm rot="10800000">
            <a:off x="7001669" y="2896994"/>
            <a:ext cx="0" cy="588900"/>
          </a:xfrm>
          <a:prstGeom prst="straightConnector1">
            <a:avLst/>
          </a:prstGeom>
          <a:noFill/>
          <a:ln cap="flat" cmpd="sng" w="28575">
            <a:solidFill>
              <a:srgbClr val="F9147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14" name="Google Shape;1614;p138"/>
          <p:cNvCxnSpPr/>
          <p:nvPr/>
        </p:nvCxnSpPr>
        <p:spPr>
          <a:xfrm rot="10800000">
            <a:off x="10027502" y="2904061"/>
            <a:ext cx="0" cy="588900"/>
          </a:xfrm>
          <a:prstGeom prst="straightConnector1">
            <a:avLst/>
          </a:prstGeom>
          <a:noFill/>
          <a:ln cap="flat" cmpd="sng" w="28575">
            <a:solidFill>
              <a:srgbClr val="F9147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15" name="Google Shape;1615;p138"/>
          <p:cNvSpPr/>
          <p:nvPr/>
        </p:nvSpPr>
        <p:spPr>
          <a:xfrm>
            <a:off x="675108" y="5378477"/>
            <a:ext cx="10785300" cy="728400"/>
          </a:xfrm>
          <a:prstGeom prst="rect">
            <a:avLst/>
          </a:prstGeom>
          <a:solidFill>
            <a:srgbClr val="31075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Mixed Workload Testing</a:t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6" name="Google Shape;1616;p138"/>
          <p:cNvSpPr txBox="1"/>
          <p:nvPr/>
        </p:nvSpPr>
        <p:spPr>
          <a:xfrm>
            <a:off x="4718142" y="5365658"/>
            <a:ext cx="2936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1,500 Frameworks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600 Kubelets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7" name="Google Shape;1617;p138"/>
          <p:cNvSpPr txBox="1"/>
          <p:nvPr/>
        </p:nvSpPr>
        <p:spPr>
          <a:xfrm>
            <a:off x="7248908" y="5353837"/>
            <a:ext cx="2936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1,000 Spark Jobs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500 Jenkins Instances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8" name="Google Shape;1618;p138"/>
          <p:cNvSpPr/>
          <p:nvPr/>
        </p:nvSpPr>
        <p:spPr>
          <a:xfrm>
            <a:off x="2457750" y="1309701"/>
            <a:ext cx="81000" cy="728400"/>
          </a:xfrm>
          <a:prstGeom prst="rect">
            <a:avLst/>
          </a:prstGeom>
          <a:solidFill>
            <a:srgbClr val="7C5F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9" name="Google Shape;1619;p138"/>
          <p:cNvSpPr/>
          <p:nvPr/>
        </p:nvSpPr>
        <p:spPr>
          <a:xfrm>
            <a:off x="2461900" y="3505150"/>
            <a:ext cx="86700" cy="1780800"/>
          </a:xfrm>
          <a:prstGeom prst="rect">
            <a:avLst/>
          </a:prstGeom>
          <a:solidFill>
            <a:srgbClr val="7C5F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0" name="Google Shape;1620;p138"/>
          <p:cNvSpPr/>
          <p:nvPr/>
        </p:nvSpPr>
        <p:spPr>
          <a:xfrm>
            <a:off x="5494600" y="3511350"/>
            <a:ext cx="86700" cy="1774500"/>
          </a:xfrm>
          <a:prstGeom prst="rect">
            <a:avLst/>
          </a:prstGeom>
          <a:solidFill>
            <a:srgbClr val="7C5F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1" name="Google Shape;1621;p138"/>
          <p:cNvSpPr/>
          <p:nvPr/>
        </p:nvSpPr>
        <p:spPr>
          <a:xfrm>
            <a:off x="2455275" y="2157326"/>
            <a:ext cx="81000" cy="728400"/>
          </a:xfrm>
          <a:prstGeom prst="rect">
            <a:avLst/>
          </a:prstGeom>
          <a:solidFill>
            <a:srgbClr val="F9147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138"/>
          <p:cNvSpPr/>
          <p:nvPr/>
        </p:nvSpPr>
        <p:spPr>
          <a:xfrm>
            <a:off x="8521700" y="3501325"/>
            <a:ext cx="86700" cy="1780800"/>
          </a:xfrm>
          <a:prstGeom prst="rect">
            <a:avLst/>
          </a:prstGeom>
          <a:solidFill>
            <a:srgbClr val="7C5FF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138"/>
          <p:cNvSpPr/>
          <p:nvPr/>
        </p:nvSpPr>
        <p:spPr>
          <a:xfrm>
            <a:off x="594100" y="5372600"/>
            <a:ext cx="81000" cy="740400"/>
          </a:xfrm>
          <a:prstGeom prst="rect">
            <a:avLst/>
          </a:prstGeom>
          <a:solidFill>
            <a:srgbClr val="F9147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39"/>
          <p:cNvSpPr txBox="1"/>
          <p:nvPr>
            <p:ph type="title"/>
          </p:nvPr>
        </p:nvSpPr>
        <p:spPr>
          <a:xfrm>
            <a:off x="609600" y="304800"/>
            <a:ext cx="112890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Automate Complete Application Lifecycle</a:t>
            </a:r>
            <a:endParaRPr/>
          </a:p>
        </p:txBody>
      </p:sp>
      <p:sp>
        <p:nvSpPr>
          <p:cNvPr id="1629" name="Google Shape;1629;p139"/>
          <p:cNvSpPr txBox="1"/>
          <p:nvPr/>
        </p:nvSpPr>
        <p:spPr>
          <a:xfrm>
            <a:off x="609600" y="5474305"/>
            <a:ext cx="10892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635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</a:pPr>
            <a:r>
              <a:rPr i="1"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Mesosphere’s founders have been designing and managing web-scale stateful distributed systems since 2010</a:t>
            </a:r>
            <a:endParaRPr i="1" sz="2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0" name="Google Shape;163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02007"/>
            <a:ext cx="4470326" cy="11095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1" name="Google Shape;1631;p139"/>
          <p:cNvGrpSpPr/>
          <p:nvPr/>
        </p:nvGrpSpPr>
        <p:grpSpPr>
          <a:xfrm>
            <a:off x="609598" y="3539828"/>
            <a:ext cx="888900" cy="1267777"/>
            <a:chOff x="609598" y="3539828"/>
            <a:chExt cx="888900" cy="1267777"/>
          </a:xfrm>
        </p:grpSpPr>
        <p:grpSp>
          <p:nvGrpSpPr>
            <p:cNvPr id="1632" name="Google Shape;1632;p139"/>
            <p:cNvGrpSpPr/>
            <p:nvPr/>
          </p:nvGrpSpPr>
          <p:grpSpPr>
            <a:xfrm>
              <a:off x="609598" y="3539828"/>
              <a:ext cx="888900" cy="888900"/>
              <a:chOff x="609611" y="3094848"/>
              <a:chExt cx="888900" cy="888900"/>
            </a:xfrm>
          </p:grpSpPr>
          <p:sp>
            <p:nvSpPr>
              <p:cNvPr id="1633" name="Google Shape;1633;p139"/>
              <p:cNvSpPr/>
              <p:nvPr/>
            </p:nvSpPr>
            <p:spPr>
              <a:xfrm>
                <a:off x="609611" y="3094848"/>
                <a:ext cx="888900" cy="888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34" name="Google Shape;1634;p1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9750" y="3324975"/>
                <a:ext cx="428625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35" name="Google Shape;1635;p139"/>
            <p:cNvSpPr txBox="1"/>
            <p:nvPr/>
          </p:nvSpPr>
          <p:spPr>
            <a:xfrm>
              <a:off x="609598" y="4441005"/>
              <a:ext cx="8889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Package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36" name="Google Shape;1636;p139"/>
          <p:cNvGrpSpPr/>
          <p:nvPr/>
        </p:nvGrpSpPr>
        <p:grpSpPr>
          <a:xfrm>
            <a:off x="4163123" y="3539816"/>
            <a:ext cx="916800" cy="1267789"/>
            <a:chOff x="2386373" y="3539816"/>
            <a:chExt cx="916800" cy="1267789"/>
          </a:xfrm>
        </p:grpSpPr>
        <p:grpSp>
          <p:nvGrpSpPr>
            <p:cNvPr id="1637" name="Google Shape;1637;p139"/>
            <p:cNvGrpSpPr/>
            <p:nvPr/>
          </p:nvGrpSpPr>
          <p:grpSpPr>
            <a:xfrm>
              <a:off x="2400323" y="3539816"/>
              <a:ext cx="888900" cy="888900"/>
              <a:chOff x="2400323" y="3094836"/>
              <a:chExt cx="888900" cy="888900"/>
            </a:xfrm>
          </p:grpSpPr>
          <p:sp>
            <p:nvSpPr>
              <p:cNvPr id="1638" name="Google Shape;1638;p139"/>
              <p:cNvSpPr/>
              <p:nvPr/>
            </p:nvSpPr>
            <p:spPr>
              <a:xfrm>
                <a:off x="2400323" y="3094836"/>
                <a:ext cx="888900" cy="888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39" name="Google Shape;1639;p1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30450" y="3324963"/>
                <a:ext cx="428625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40" name="Google Shape;1640;p139"/>
            <p:cNvSpPr txBox="1"/>
            <p:nvPr/>
          </p:nvSpPr>
          <p:spPr>
            <a:xfrm>
              <a:off x="2386373" y="4441005"/>
              <a:ext cx="9168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Lifecycle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1" name="Google Shape;1641;p139"/>
          <p:cNvGrpSpPr/>
          <p:nvPr/>
        </p:nvGrpSpPr>
        <p:grpSpPr>
          <a:xfrm>
            <a:off x="2386361" y="3539828"/>
            <a:ext cx="888900" cy="1267777"/>
            <a:chOff x="4191048" y="3539828"/>
            <a:chExt cx="888900" cy="1267777"/>
          </a:xfrm>
        </p:grpSpPr>
        <p:grpSp>
          <p:nvGrpSpPr>
            <p:cNvPr id="1642" name="Google Shape;1642;p139"/>
            <p:cNvGrpSpPr/>
            <p:nvPr/>
          </p:nvGrpSpPr>
          <p:grpSpPr>
            <a:xfrm>
              <a:off x="4191048" y="3539828"/>
              <a:ext cx="888900" cy="888900"/>
              <a:chOff x="4191061" y="3094848"/>
              <a:chExt cx="888900" cy="888900"/>
            </a:xfrm>
          </p:grpSpPr>
          <p:sp>
            <p:nvSpPr>
              <p:cNvPr id="1643" name="Google Shape;1643;p139"/>
              <p:cNvSpPr/>
              <p:nvPr/>
            </p:nvSpPr>
            <p:spPr>
              <a:xfrm>
                <a:off x="4191061" y="3094848"/>
                <a:ext cx="888900" cy="888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44" name="Google Shape;1644;p13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421188" y="3324975"/>
                <a:ext cx="428625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45" name="Google Shape;1645;p139"/>
            <p:cNvSpPr txBox="1"/>
            <p:nvPr/>
          </p:nvSpPr>
          <p:spPr>
            <a:xfrm>
              <a:off x="4191048" y="4441005"/>
              <a:ext cx="8889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Install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6" name="Google Shape;1646;p139"/>
          <p:cNvGrpSpPr/>
          <p:nvPr/>
        </p:nvGrpSpPr>
        <p:grpSpPr>
          <a:xfrm>
            <a:off x="5542010" y="1704562"/>
            <a:ext cx="5960300" cy="3100489"/>
            <a:chOff x="3937813" y="1156950"/>
            <a:chExt cx="4470337" cy="2325425"/>
          </a:xfrm>
        </p:grpSpPr>
        <p:sp>
          <p:nvSpPr>
            <p:cNvPr id="1647" name="Google Shape;1647;p139"/>
            <p:cNvSpPr/>
            <p:nvPr/>
          </p:nvSpPr>
          <p:spPr>
            <a:xfrm>
              <a:off x="3937850" y="1156950"/>
              <a:ext cx="1422600" cy="369600"/>
            </a:xfrm>
            <a:prstGeom prst="rect">
              <a:avLst/>
            </a:prstGeom>
            <a:solidFill>
              <a:srgbClr val="7D5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Kafka CRD</a:t>
              </a:r>
              <a:endParaRPr b="0" i="0" sz="18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8" name="Google Shape;1648;p139"/>
            <p:cNvSpPr/>
            <p:nvPr/>
          </p:nvSpPr>
          <p:spPr>
            <a:xfrm>
              <a:off x="6985500" y="1157000"/>
              <a:ext cx="1422600" cy="369600"/>
            </a:xfrm>
            <a:prstGeom prst="rect">
              <a:avLst/>
            </a:prstGeom>
            <a:solidFill>
              <a:srgbClr val="7D5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MySQL CRD</a:t>
              </a:r>
              <a:endParaRPr b="0" i="0" sz="18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9" name="Google Shape;1649;p139"/>
            <p:cNvSpPr/>
            <p:nvPr/>
          </p:nvSpPr>
          <p:spPr>
            <a:xfrm>
              <a:off x="3937838" y="2460850"/>
              <a:ext cx="4470300" cy="369600"/>
            </a:xfrm>
            <a:prstGeom prst="rect">
              <a:avLst/>
            </a:prstGeom>
            <a:solidFill>
              <a:srgbClr val="9790B7">
                <a:alpha val="3490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075B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31075B"/>
                  </a:solidFill>
                  <a:latin typeface="Roboto"/>
                  <a:ea typeface="Roboto"/>
                  <a:cs typeface="Roboto"/>
                  <a:sym typeface="Roboto"/>
                </a:rPr>
                <a:t>Kubernetes API</a:t>
              </a:r>
              <a:endParaRPr b="0" i="0" sz="1867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0" name="Google Shape;1650;p139"/>
            <p:cNvSpPr/>
            <p:nvPr/>
          </p:nvSpPr>
          <p:spPr>
            <a:xfrm>
              <a:off x="3937850" y="1808925"/>
              <a:ext cx="4470300" cy="369600"/>
            </a:xfrm>
            <a:prstGeom prst="rect">
              <a:avLst/>
            </a:prstGeom>
            <a:solidFill>
              <a:srgbClr val="31075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KUDO Controller</a:t>
              </a:r>
              <a:endParaRPr b="0" i="0" sz="18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1" name="Google Shape;1651;p139"/>
            <p:cNvSpPr/>
            <p:nvPr/>
          </p:nvSpPr>
          <p:spPr>
            <a:xfrm>
              <a:off x="5446525" y="1157000"/>
              <a:ext cx="1452900" cy="369600"/>
            </a:xfrm>
            <a:prstGeom prst="rect">
              <a:avLst/>
            </a:prstGeom>
            <a:solidFill>
              <a:srgbClr val="7D50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Cassandra CRD</a:t>
              </a:r>
              <a:endParaRPr b="0" i="0" sz="18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2" name="Google Shape;1652;p139"/>
            <p:cNvSpPr/>
            <p:nvPr/>
          </p:nvSpPr>
          <p:spPr>
            <a:xfrm>
              <a:off x="3937813" y="3112775"/>
              <a:ext cx="4470300" cy="369600"/>
            </a:xfrm>
            <a:prstGeom prst="rect">
              <a:avLst/>
            </a:prstGeom>
            <a:solidFill>
              <a:srgbClr val="9790B7">
                <a:alpha val="3490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075B"/>
                </a:buClr>
                <a:buSzPts val="1867"/>
                <a:buFont typeface="Roboto"/>
                <a:buNone/>
              </a:pPr>
              <a:r>
                <a:rPr b="0" i="0" lang="en-US" sz="1867" u="none" cap="none" strike="noStrike">
                  <a:solidFill>
                    <a:srgbClr val="31075B"/>
                  </a:solidFill>
                  <a:latin typeface="Roboto"/>
                  <a:ea typeface="Roboto"/>
                  <a:cs typeface="Roboto"/>
                  <a:sym typeface="Roboto"/>
                </a:rPr>
                <a:t>etcd</a:t>
              </a:r>
              <a:endParaRPr b="0" i="0" sz="1867" u="none" cap="none" strike="noStrike">
                <a:solidFill>
                  <a:srgbClr val="31075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53" name="Google Shape;1653;p139"/>
            <p:cNvCxnSpPr>
              <a:stCxn id="1649" idx="2"/>
              <a:endCxn id="1652" idx="0"/>
            </p:cNvCxnSpPr>
            <p:nvPr/>
          </p:nvCxnSpPr>
          <p:spPr>
            <a:xfrm>
              <a:off x="6172988" y="2830450"/>
              <a:ext cx="0" cy="2823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654" name="Google Shape;1654;p139"/>
            <p:cNvCxnSpPr>
              <a:stCxn id="1650" idx="2"/>
              <a:endCxn id="1649" idx="0"/>
            </p:cNvCxnSpPr>
            <p:nvPr/>
          </p:nvCxnSpPr>
          <p:spPr>
            <a:xfrm>
              <a:off x="6173000" y="2178525"/>
              <a:ext cx="0" cy="2823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655" name="Google Shape;1655;p139"/>
            <p:cNvCxnSpPr>
              <a:stCxn id="1647" idx="2"/>
            </p:cNvCxnSpPr>
            <p:nvPr/>
          </p:nvCxnSpPr>
          <p:spPr>
            <a:xfrm>
              <a:off x="4649150" y="1526550"/>
              <a:ext cx="0" cy="2826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56" name="Google Shape;1656;p139"/>
            <p:cNvCxnSpPr/>
            <p:nvPr/>
          </p:nvCxnSpPr>
          <p:spPr>
            <a:xfrm>
              <a:off x="6173000" y="1526550"/>
              <a:ext cx="0" cy="2826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57" name="Google Shape;1657;p139"/>
            <p:cNvCxnSpPr/>
            <p:nvPr/>
          </p:nvCxnSpPr>
          <p:spPr>
            <a:xfrm>
              <a:off x="7681650" y="1526550"/>
              <a:ext cx="0" cy="282600"/>
            </a:xfrm>
            <a:prstGeom prst="straightConnector1">
              <a:avLst/>
            </a:prstGeom>
            <a:noFill/>
            <a:ln cap="flat" cmpd="sng" w="19050">
              <a:solidFill>
                <a:srgbClr val="F914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4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Obstacles To Realizing Business Benefits</a:t>
            </a:r>
            <a:endParaRPr/>
          </a:p>
        </p:txBody>
      </p:sp>
      <p:pic>
        <p:nvPicPr>
          <p:cNvPr id="595" name="Google Shape;595;p9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700" y="1525400"/>
            <a:ext cx="7638300" cy="4723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94"/>
          <p:cNvSpPr/>
          <p:nvPr/>
        </p:nvSpPr>
        <p:spPr>
          <a:xfrm>
            <a:off x="10580275" y="2495425"/>
            <a:ext cx="1519500" cy="415800"/>
          </a:xfrm>
          <a:prstGeom prst="leftArrow">
            <a:avLst>
              <a:gd fmla="val 67382" name="adj1"/>
              <a:gd fmla="val 50000" name="adj2"/>
            </a:avLst>
          </a:prstGeom>
          <a:solidFill>
            <a:srgbClr val="EB293A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Up from 35%</a:t>
            </a:r>
            <a:endParaRPr b="1" sz="1200"/>
          </a:p>
        </p:txBody>
      </p:sp>
      <p:sp>
        <p:nvSpPr>
          <p:cNvPr id="597" name="Google Shape;597;p94"/>
          <p:cNvSpPr/>
          <p:nvPr/>
        </p:nvSpPr>
        <p:spPr>
          <a:xfrm>
            <a:off x="9485625" y="4631350"/>
            <a:ext cx="2614200" cy="460200"/>
          </a:xfrm>
          <a:prstGeom prst="leftArrow">
            <a:avLst>
              <a:gd fmla="val 56301" name="adj1"/>
              <a:gd fmla="val 50000" name="adj2"/>
            </a:avLst>
          </a:prstGeom>
          <a:solidFill>
            <a:srgbClr val="7D58FF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Down from 41% </a:t>
            </a:r>
            <a:endParaRPr b="1" sz="1200"/>
          </a:p>
        </p:txBody>
      </p:sp>
      <p:sp>
        <p:nvSpPr>
          <p:cNvPr id="598" name="Google Shape;598;p94"/>
          <p:cNvSpPr txBox="1"/>
          <p:nvPr/>
        </p:nvSpPr>
        <p:spPr>
          <a:xfrm>
            <a:off x="4593900" y="6235725"/>
            <a:ext cx="6916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Source: CNCF Survey August 2018 (n=2,400)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9" name="Google Shape;599;p94"/>
          <p:cNvGrpSpPr/>
          <p:nvPr/>
        </p:nvGrpSpPr>
        <p:grpSpPr>
          <a:xfrm>
            <a:off x="609594" y="4315573"/>
            <a:ext cx="1374600" cy="1374900"/>
            <a:chOff x="834819" y="4308373"/>
            <a:chExt cx="1374600" cy="1374900"/>
          </a:xfrm>
        </p:grpSpPr>
        <p:sp>
          <p:nvSpPr>
            <p:cNvPr id="600" name="Google Shape;600;p94"/>
            <p:cNvSpPr/>
            <p:nvPr/>
          </p:nvSpPr>
          <p:spPr>
            <a:xfrm>
              <a:off x="834819" y="4308373"/>
              <a:ext cx="1374600" cy="1374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1" name="Google Shape;601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4975" y="4538495"/>
              <a:ext cx="888900" cy="888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Google Shape;602;p94"/>
          <p:cNvGrpSpPr/>
          <p:nvPr/>
        </p:nvGrpSpPr>
        <p:grpSpPr>
          <a:xfrm>
            <a:off x="609594" y="2162323"/>
            <a:ext cx="1374600" cy="1374900"/>
            <a:chOff x="786344" y="2417123"/>
            <a:chExt cx="1374600" cy="1374900"/>
          </a:xfrm>
        </p:grpSpPr>
        <p:sp>
          <p:nvSpPr>
            <p:cNvPr id="603" name="Google Shape;603;p94"/>
            <p:cNvSpPr/>
            <p:nvPr/>
          </p:nvSpPr>
          <p:spPr>
            <a:xfrm>
              <a:off x="786344" y="2417123"/>
              <a:ext cx="1374600" cy="1374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4" name="Google Shape;604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6500" y="2647245"/>
              <a:ext cx="888900" cy="888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" name="Google Shape;605;p94"/>
          <p:cNvSpPr txBox="1"/>
          <p:nvPr/>
        </p:nvSpPr>
        <p:spPr>
          <a:xfrm>
            <a:off x="2295600" y="2666475"/>
            <a:ext cx="1725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Complexity</a:t>
            </a:r>
            <a:endParaRPr b="1"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94"/>
          <p:cNvSpPr txBox="1"/>
          <p:nvPr/>
        </p:nvSpPr>
        <p:spPr>
          <a:xfrm>
            <a:off x="2295600" y="4819725"/>
            <a:ext cx="2045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Skills/</a:t>
            </a:r>
            <a:r>
              <a:rPr b="1"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b="1"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5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Obstacles - Do you have others?</a:t>
            </a:r>
            <a:endParaRPr/>
          </a:p>
        </p:txBody>
      </p:sp>
      <p:pic>
        <p:nvPicPr>
          <p:cNvPr id="612" name="Google Shape;612;p9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700" y="1525400"/>
            <a:ext cx="7638300" cy="4723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5"/>
          <p:cNvSpPr/>
          <p:nvPr/>
        </p:nvSpPr>
        <p:spPr>
          <a:xfrm>
            <a:off x="10580275" y="2495425"/>
            <a:ext cx="1519500" cy="415800"/>
          </a:xfrm>
          <a:prstGeom prst="leftArrow">
            <a:avLst>
              <a:gd fmla="val 67382" name="adj1"/>
              <a:gd fmla="val 50000" name="adj2"/>
            </a:avLst>
          </a:prstGeom>
          <a:solidFill>
            <a:srgbClr val="EB293A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Up from 35%</a:t>
            </a:r>
            <a:endParaRPr b="1" sz="1200"/>
          </a:p>
        </p:txBody>
      </p:sp>
      <p:sp>
        <p:nvSpPr>
          <p:cNvPr id="614" name="Google Shape;614;p95"/>
          <p:cNvSpPr/>
          <p:nvPr/>
        </p:nvSpPr>
        <p:spPr>
          <a:xfrm>
            <a:off x="9485625" y="4631350"/>
            <a:ext cx="2614200" cy="460200"/>
          </a:xfrm>
          <a:prstGeom prst="leftArrow">
            <a:avLst>
              <a:gd fmla="val 56301" name="adj1"/>
              <a:gd fmla="val 50000" name="adj2"/>
            </a:avLst>
          </a:prstGeom>
          <a:solidFill>
            <a:srgbClr val="7D58FF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Down from 41% </a:t>
            </a:r>
            <a:endParaRPr b="1" sz="1200"/>
          </a:p>
        </p:txBody>
      </p:sp>
      <p:sp>
        <p:nvSpPr>
          <p:cNvPr id="615" name="Google Shape;615;p95"/>
          <p:cNvSpPr txBox="1"/>
          <p:nvPr/>
        </p:nvSpPr>
        <p:spPr>
          <a:xfrm>
            <a:off x="4593900" y="6235725"/>
            <a:ext cx="6916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Source: CNCF Survey August 2018 (n=2,400)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6" name="Google Shape;616;p95"/>
          <p:cNvGrpSpPr/>
          <p:nvPr/>
        </p:nvGrpSpPr>
        <p:grpSpPr>
          <a:xfrm>
            <a:off x="609594" y="4315573"/>
            <a:ext cx="1374600" cy="1374900"/>
            <a:chOff x="834819" y="4308373"/>
            <a:chExt cx="1374600" cy="1374900"/>
          </a:xfrm>
        </p:grpSpPr>
        <p:sp>
          <p:nvSpPr>
            <p:cNvPr id="617" name="Google Shape;617;p95"/>
            <p:cNvSpPr/>
            <p:nvPr/>
          </p:nvSpPr>
          <p:spPr>
            <a:xfrm>
              <a:off x="834819" y="4308373"/>
              <a:ext cx="1374600" cy="1374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8" name="Google Shape;618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4975" y="4538495"/>
              <a:ext cx="888900" cy="888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" name="Google Shape;619;p95"/>
          <p:cNvGrpSpPr/>
          <p:nvPr/>
        </p:nvGrpSpPr>
        <p:grpSpPr>
          <a:xfrm>
            <a:off x="609594" y="2162323"/>
            <a:ext cx="1374600" cy="1374900"/>
            <a:chOff x="786344" y="2417123"/>
            <a:chExt cx="1374600" cy="1374900"/>
          </a:xfrm>
        </p:grpSpPr>
        <p:sp>
          <p:nvSpPr>
            <p:cNvPr id="620" name="Google Shape;620;p95"/>
            <p:cNvSpPr/>
            <p:nvPr/>
          </p:nvSpPr>
          <p:spPr>
            <a:xfrm>
              <a:off x="786344" y="2417123"/>
              <a:ext cx="1374600" cy="1374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1" name="Google Shape;621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6500" y="2647245"/>
              <a:ext cx="888900" cy="888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95"/>
          <p:cNvSpPr txBox="1"/>
          <p:nvPr/>
        </p:nvSpPr>
        <p:spPr>
          <a:xfrm>
            <a:off x="2295600" y="2666475"/>
            <a:ext cx="1725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Complexity</a:t>
            </a:r>
            <a:endParaRPr b="1"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95"/>
          <p:cNvSpPr txBox="1"/>
          <p:nvPr/>
        </p:nvSpPr>
        <p:spPr>
          <a:xfrm>
            <a:off x="2295600" y="4819725"/>
            <a:ext cx="21258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Skills/</a:t>
            </a:r>
            <a:r>
              <a:rPr b="1"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b="1"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4" name="Google Shape;624;p95"/>
          <p:cNvGrpSpPr/>
          <p:nvPr/>
        </p:nvGrpSpPr>
        <p:grpSpPr>
          <a:xfrm>
            <a:off x="6216450" y="1631624"/>
            <a:ext cx="1824900" cy="1824900"/>
            <a:chOff x="3215075" y="2779324"/>
            <a:chExt cx="1824900" cy="1824900"/>
          </a:xfrm>
        </p:grpSpPr>
        <p:sp>
          <p:nvSpPr>
            <p:cNvPr id="625" name="Google Shape;625;p95"/>
            <p:cNvSpPr/>
            <p:nvPr/>
          </p:nvSpPr>
          <p:spPr>
            <a:xfrm>
              <a:off x="3215075" y="2779324"/>
              <a:ext cx="1824900" cy="1824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5"/>
            <p:cNvSpPr/>
            <p:nvPr/>
          </p:nvSpPr>
          <p:spPr>
            <a:xfrm>
              <a:off x="3851875" y="3332977"/>
              <a:ext cx="475750" cy="7697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Arial"/>
                </a:rPr>
                <a:t>?</a:t>
              </a:r>
            </a:p>
          </p:txBody>
        </p:sp>
      </p:grpSp>
      <p:grpSp>
        <p:nvGrpSpPr>
          <p:cNvPr id="627" name="Google Shape;627;p95"/>
          <p:cNvGrpSpPr/>
          <p:nvPr/>
        </p:nvGrpSpPr>
        <p:grpSpPr>
          <a:xfrm>
            <a:off x="8466600" y="2802261"/>
            <a:ext cx="1824900" cy="1824900"/>
            <a:chOff x="3215075" y="2779324"/>
            <a:chExt cx="1824900" cy="1824900"/>
          </a:xfrm>
        </p:grpSpPr>
        <p:sp>
          <p:nvSpPr>
            <p:cNvPr id="628" name="Google Shape;628;p95"/>
            <p:cNvSpPr/>
            <p:nvPr/>
          </p:nvSpPr>
          <p:spPr>
            <a:xfrm>
              <a:off x="3215075" y="2779324"/>
              <a:ext cx="1824900" cy="1824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5"/>
            <p:cNvSpPr/>
            <p:nvPr/>
          </p:nvSpPr>
          <p:spPr>
            <a:xfrm>
              <a:off x="3851875" y="3332977"/>
              <a:ext cx="475750" cy="7697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Arial"/>
                </a:rPr>
                <a:t>?</a:t>
              </a:r>
            </a:p>
          </p:txBody>
        </p:sp>
      </p:grpSp>
      <p:grpSp>
        <p:nvGrpSpPr>
          <p:cNvPr id="630" name="Google Shape;630;p95"/>
          <p:cNvGrpSpPr/>
          <p:nvPr/>
        </p:nvGrpSpPr>
        <p:grpSpPr>
          <a:xfrm>
            <a:off x="6216450" y="3933674"/>
            <a:ext cx="1824900" cy="1824900"/>
            <a:chOff x="3215075" y="2779324"/>
            <a:chExt cx="1824900" cy="1824900"/>
          </a:xfrm>
        </p:grpSpPr>
        <p:sp>
          <p:nvSpPr>
            <p:cNvPr id="631" name="Google Shape;631;p95"/>
            <p:cNvSpPr/>
            <p:nvPr/>
          </p:nvSpPr>
          <p:spPr>
            <a:xfrm>
              <a:off x="3215075" y="2779324"/>
              <a:ext cx="1824900" cy="1824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5"/>
            <p:cNvSpPr/>
            <p:nvPr/>
          </p:nvSpPr>
          <p:spPr>
            <a:xfrm>
              <a:off x="3851875" y="3332977"/>
              <a:ext cx="475750" cy="7697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Arial"/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6"/>
          <p:cNvSpPr txBox="1"/>
          <p:nvPr>
            <p:ph idx="2" type="body"/>
          </p:nvPr>
        </p:nvSpPr>
        <p:spPr>
          <a:xfrm>
            <a:off x="609600" y="1676400"/>
            <a:ext cx="49131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US" sz="1800"/>
              <a:t>There is more to running a Kubernetes platform and deploying Cloud Native applications than simply installing Kubernetes</a:t>
            </a:r>
            <a:endParaRPr sz="1800"/>
          </a:p>
        </p:txBody>
      </p:sp>
      <p:sp>
        <p:nvSpPr>
          <p:cNvPr id="638" name="Google Shape;638;p96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Is </a:t>
            </a:r>
            <a:r>
              <a:rPr lang="en-US"/>
              <a:t>More</a:t>
            </a:r>
            <a:r>
              <a:rPr lang="en-US"/>
              <a:t> Than Just “Kubernetes”</a:t>
            </a:r>
            <a:endParaRPr/>
          </a:p>
        </p:txBody>
      </p:sp>
      <p:grpSp>
        <p:nvGrpSpPr>
          <p:cNvPr id="639" name="Google Shape;639;p96"/>
          <p:cNvGrpSpPr/>
          <p:nvPr/>
        </p:nvGrpSpPr>
        <p:grpSpPr>
          <a:xfrm>
            <a:off x="10742719" y="3974253"/>
            <a:ext cx="1357200" cy="1332459"/>
            <a:chOff x="6871119" y="1270641"/>
            <a:chExt cx="1357200" cy="1332459"/>
          </a:xfrm>
        </p:grpSpPr>
        <p:sp>
          <p:nvSpPr>
            <p:cNvPr id="640" name="Google Shape;640;p96"/>
            <p:cNvSpPr/>
            <p:nvPr/>
          </p:nvSpPr>
          <p:spPr>
            <a:xfrm>
              <a:off x="7105269" y="1270641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1" name="Google Shape;641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35408" y="1500768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96"/>
            <p:cNvSpPr txBox="1"/>
            <p:nvPr/>
          </p:nvSpPr>
          <p:spPr>
            <a:xfrm>
              <a:off x="6871119" y="2236500"/>
              <a:ext cx="13572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Application Management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3" name="Google Shape;643;p96"/>
          <p:cNvGrpSpPr/>
          <p:nvPr/>
        </p:nvGrpSpPr>
        <p:grpSpPr>
          <a:xfrm>
            <a:off x="5784616" y="1809578"/>
            <a:ext cx="888900" cy="1267777"/>
            <a:chOff x="4191048" y="3539828"/>
            <a:chExt cx="888900" cy="1267777"/>
          </a:xfrm>
        </p:grpSpPr>
        <p:grpSp>
          <p:nvGrpSpPr>
            <p:cNvPr id="644" name="Google Shape;644;p96"/>
            <p:cNvGrpSpPr/>
            <p:nvPr/>
          </p:nvGrpSpPr>
          <p:grpSpPr>
            <a:xfrm>
              <a:off x="4191048" y="3539828"/>
              <a:ext cx="888900" cy="888900"/>
              <a:chOff x="4191061" y="3094848"/>
              <a:chExt cx="888900" cy="888900"/>
            </a:xfrm>
          </p:grpSpPr>
          <p:sp>
            <p:nvSpPr>
              <p:cNvPr id="645" name="Google Shape;645;p96"/>
              <p:cNvSpPr/>
              <p:nvPr/>
            </p:nvSpPr>
            <p:spPr>
              <a:xfrm>
                <a:off x="4191061" y="3094848"/>
                <a:ext cx="888900" cy="888900"/>
              </a:xfrm>
              <a:prstGeom prst="ellipse">
                <a:avLst/>
              </a:prstGeom>
              <a:solidFill>
                <a:srgbClr val="B49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46" name="Google Shape;646;p9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21188" y="3324975"/>
                <a:ext cx="428625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7" name="Google Shape;647;p96"/>
            <p:cNvSpPr txBox="1"/>
            <p:nvPr/>
          </p:nvSpPr>
          <p:spPr>
            <a:xfrm>
              <a:off x="4191048" y="4441005"/>
              <a:ext cx="8889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Install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8" name="Google Shape;648;p96"/>
          <p:cNvGrpSpPr/>
          <p:nvPr/>
        </p:nvGrpSpPr>
        <p:grpSpPr>
          <a:xfrm>
            <a:off x="6923120" y="1809578"/>
            <a:ext cx="1030800" cy="1331709"/>
            <a:chOff x="1758125" y="4831741"/>
            <a:chExt cx="1030800" cy="1331709"/>
          </a:xfrm>
        </p:grpSpPr>
        <p:sp>
          <p:nvSpPr>
            <p:cNvPr id="649" name="Google Shape;649;p96"/>
            <p:cNvSpPr/>
            <p:nvPr/>
          </p:nvSpPr>
          <p:spPr>
            <a:xfrm>
              <a:off x="1829073" y="4831741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0" name="Google Shape;650;p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59200" y="5061868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96"/>
            <p:cNvSpPr txBox="1"/>
            <p:nvPr/>
          </p:nvSpPr>
          <p:spPr>
            <a:xfrm>
              <a:off x="1758125" y="5796850"/>
              <a:ext cx="10308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Container Runtime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2" name="Google Shape;652;p96"/>
          <p:cNvGrpSpPr/>
          <p:nvPr/>
        </p:nvGrpSpPr>
        <p:grpSpPr>
          <a:xfrm>
            <a:off x="8203525" y="1809578"/>
            <a:ext cx="1146900" cy="1223547"/>
            <a:chOff x="8203525" y="1809578"/>
            <a:chExt cx="1146900" cy="1223547"/>
          </a:xfrm>
        </p:grpSpPr>
        <p:sp>
          <p:nvSpPr>
            <p:cNvPr id="653" name="Google Shape;653;p96"/>
            <p:cNvSpPr/>
            <p:nvPr/>
          </p:nvSpPr>
          <p:spPr>
            <a:xfrm>
              <a:off x="8332535" y="1809578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4" name="Google Shape;654;p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62662" y="2039705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96"/>
            <p:cNvSpPr txBox="1"/>
            <p:nvPr/>
          </p:nvSpPr>
          <p:spPr>
            <a:xfrm>
              <a:off x="8203525" y="2666525"/>
              <a:ext cx="11469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Monitoring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6" name="Google Shape;656;p96"/>
          <p:cNvGrpSpPr/>
          <p:nvPr/>
        </p:nvGrpSpPr>
        <p:grpSpPr>
          <a:xfrm>
            <a:off x="10880434" y="1809578"/>
            <a:ext cx="1081800" cy="1255509"/>
            <a:chOff x="5472912" y="4737003"/>
            <a:chExt cx="1081800" cy="1255509"/>
          </a:xfrm>
        </p:grpSpPr>
        <p:sp>
          <p:nvSpPr>
            <p:cNvPr id="657" name="Google Shape;657;p96"/>
            <p:cNvSpPr/>
            <p:nvPr/>
          </p:nvSpPr>
          <p:spPr>
            <a:xfrm>
              <a:off x="5569373" y="4737003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8" name="Google Shape;658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99500" y="4967130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96"/>
            <p:cNvSpPr txBox="1"/>
            <p:nvPr/>
          </p:nvSpPr>
          <p:spPr>
            <a:xfrm>
              <a:off x="5472912" y="5625913"/>
              <a:ext cx="10818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Debugging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0" name="Google Shape;660;p96"/>
          <p:cNvGrpSpPr/>
          <p:nvPr/>
        </p:nvGrpSpPr>
        <p:grpSpPr>
          <a:xfrm>
            <a:off x="9600029" y="1809578"/>
            <a:ext cx="1030800" cy="1255509"/>
            <a:chOff x="4348863" y="4799778"/>
            <a:chExt cx="1030800" cy="1255509"/>
          </a:xfrm>
        </p:grpSpPr>
        <p:sp>
          <p:nvSpPr>
            <p:cNvPr id="661" name="Google Shape;661;p96"/>
            <p:cNvSpPr/>
            <p:nvPr/>
          </p:nvSpPr>
          <p:spPr>
            <a:xfrm>
              <a:off x="4419811" y="4799778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2" name="Google Shape;662;p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49938" y="5029905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96"/>
            <p:cNvSpPr txBox="1"/>
            <p:nvPr/>
          </p:nvSpPr>
          <p:spPr>
            <a:xfrm>
              <a:off x="4348863" y="5688688"/>
              <a:ext cx="10308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Logging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4" name="Google Shape;664;p96"/>
          <p:cNvGrpSpPr/>
          <p:nvPr/>
        </p:nvGrpSpPr>
        <p:grpSpPr>
          <a:xfrm>
            <a:off x="5688166" y="3974628"/>
            <a:ext cx="1081800" cy="1331709"/>
            <a:chOff x="6647937" y="4799778"/>
            <a:chExt cx="1081800" cy="1331709"/>
          </a:xfrm>
        </p:grpSpPr>
        <p:sp>
          <p:nvSpPr>
            <p:cNvPr id="665" name="Google Shape;665;p96"/>
            <p:cNvSpPr/>
            <p:nvPr/>
          </p:nvSpPr>
          <p:spPr>
            <a:xfrm>
              <a:off x="6744398" y="4799778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6" name="Google Shape;666;p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74525" y="5029905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96"/>
            <p:cNvSpPr txBox="1"/>
            <p:nvPr/>
          </p:nvSpPr>
          <p:spPr>
            <a:xfrm>
              <a:off x="6647937" y="5764888"/>
              <a:ext cx="10818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8" name="Google Shape;668;p96"/>
          <p:cNvGrpSpPr/>
          <p:nvPr/>
        </p:nvGrpSpPr>
        <p:grpSpPr>
          <a:xfrm>
            <a:off x="6935529" y="3974628"/>
            <a:ext cx="1081800" cy="1331709"/>
            <a:chOff x="7822962" y="4799778"/>
            <a:chExt cx="1081800" cy="1331709"/>
          </a:xfrm>
        </p:grpSpPr>
        <p:sp>
          <p:nvSpPr>
            <p:cNvPr id="669" name="Google Shape;669;p96"/>
            <p:cNvSpPr/>
            <p:nvPr/>
          </p:nvSpPr>
          <p:spPr>
            <a:xfrm>
              <a:off x="7919423" y="4799778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0" name="Google Shape;670;p9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149550" y="5029905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96"/>
            <p:cNvSpPr txBox="1"/>
            <p:nvPr/>
          </p:nvSpPr>
          <p:spPr>
            <a:xfrm>
              <a:off x="7822962" y="5764888"/>
              <a:ext cx="10818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Service Mesh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2" name="Google Shape;672;p96"/>
          <p:cNvGrpSpPr/>
          <p:nvPr/>
        </p:nvGrpSpPr>
        <p:grpSpPr>
          <a:xfrm>
            <a:off x="9430256" y="3974628"/>
            <a:ext cx="1146900" cy="1255522"/>
            <a:chOff x="6195599" y="2958303"/>
            <a:chExt cx="1146900" cy="1255522"/>
          </a:xfrm>
        </p:grpSpPr>
        <p:sp>
          <p:nvSpPr>
            <p:cNvPr id="673" name="Google Shape;673;p96"/>
            <p:cNvSpPr/>
            <p:nvPr/>
          </p:nvSpPr>
          <p:spPr>
            <a:xfrm>
              <a:off x="6324598" y="2958303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4" name="Google Shape;674;p9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54737" y="3188430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96"/>
            <p:cNvSpPr txBox="1"/>
            <p:nvPr/>
          </p:nvSpPr>
          <p:spPr>
            <a:xfrm>
              <a:off x="6195599" y="3847225"/>
              <a:ext cx="11469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Networking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6" name="Google Shape;676;p96"/>
          <p:cNvGrpSpPr/>
          <p:nvPr/>
        </p:nvGrpSpPr>
        <p:grpSpPr>
          <a:xfrm>
            <a:off x="8182892" y="3974628"/>
            <a:ext cx="1081800" cy="1255509"/>
            <a:chOff x="7720675" y="2958303"/>
            <a:chExt cx="1081800" cy="1255509"/>
          </a:xfrm>
        </p:grpSpPr>
        <p:sp>
          <p:nvSpPr>
            <p:cNvPr id="677" name="Google Shape;677;p96"/>
            <p:cNvSpPr/>
            <p:nvPr/>
          </p:nvSpPr>
          <p:spPr>
            <a:xfrm>
              <a:off x="7817136" y="2958303"/>
              <a:ext cx="888900" cy="888900"/>
            </a:xfrm>
            <a:prstGeom prst="ellipse">
              <a:avLst/>
            </a:prstGeom>
            <a:solidFill>
              <a:srgbClr val="B49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8" name="Google Shape;678;p9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047263" y="3188430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9" name="Google Shape;679;p96"/>
            <p:cNvSpPr txBox="1"/>
            <p:nvPr/>
          </p:nvSpPr>
          <p:spPr>
            <a:xfrm>
              <a:off x="7720675" y="3847213"/>
              <a:ext cx="10818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Storage</a:t>
              </a:r>
              <a:endParaRPr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0" name="Google Shape;680;p96"/>
          <p:cNvSpPr txBox="1"/>
          <p:nvPr>
            <p:ph idx="2" type="body"/>
          </p:nvPr>
        </p:nvSpPr>
        <p:spPr>
          <a:xfrm>
            <a:off x="609600" y="3195725"/>
            <a:ext cx="49131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There are many components to integrate just to get Kubernetes up and running</a:t>
            </a:r>
            <a:endParaRPr sz="1800"/>
          </a:p>
        </p:txBody>
      </p:sp>
      <p:sp>
        <p:nvSpPr>
          <p:cNvPr id="681" name="Google Shape;681;p96"/>
          <p:cNvSpPr txBox="1"/>
          <p:nvPr>
            <p:ph idx="2" type="body"/>
          </p:nvPr>
        </p:nvSpPr>
        <p:spPr>
          <a:xfrm>
            <a:off x="609600" y="4352875"/>
            <a:ext cx="49131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US" sz="1800"/>
              <a:t>That’s before you even start using it to run containerized workloads or connect your CI/CD pipeline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7"/>
          <p:cNvSpPr txBox="1"/>
          <p:nvPr>
            <p:ph type="title"/>
          </p:nvPr>
        </p:nvSpPr>
        <p:spPr>
          <a:xfrm>
            <a:off x="609600" y="304800"/>
            <a:ext cx="10972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Kubernetes Complexity</a:t>
            </a:r>
            <a:endParaRPr/>
          </a:p>
        </p:txBody>
      </p:sp>
      <p:pic>
        <p:nvPicPr>
          <p:cNvPr id="687" name="Google Shape;687;p97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623926" y="1130250"/>
            <a:ext cx="8944145" cy="535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Grey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Custom 2">
      <a:dk1>
        <a:srgbClr val="000000"/>
      </a:dk1>
      <a:lt1>
        <a:srgbClr val="FFFFFF"/>
      </a:lt1>
      <a:dk2>
        <a:srgbClr val="1B2029"/>
      </a:dk2>
      <a:lt2>
        <a:srgbClr val="DADDE2"/>
      </a:lt2>
      <a:accent1>
        <a:srgbClr val="7D58FF"/>
      </a:accent1>
      <a:accent2>
        <a:srgbClr val="FF007D"/>
      </a:accent2>
      <a:accent3>
        <a:srgbClr val="14C684"/>
      </a:accent3>
      <a:accent4>
        <a:srgbClr val="157FF2"/>
      </a:accent4>
      <a:accent5>
        <a:srgbClr val="20D5FF"/>
      </a:accent5>
      <a:accent6>
        <a:srgbClr val="FECB53"/>
      </a:accent6>
      <a:hlink>
        <a:srgbClr val="20D5FF"/>
      </a:hlink>
      <a:folHlink>
        <a:srgbClr val="F337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Custom 1">
      <a:dk1>
        <a:srgbClr val="000000"/>
      </a:dk1>
      <a:lt1>
        <a:srgbClr val="FFFFFF"/>
      </a:lt1>
      <a:dk2>
        <a:srgbClr val="1B2029"/>
      </a:dk2>
      <a:lt2>
        <a:srgbClr val="DADDE2"/>
      </a:lt2>
      <a:accent1>
        <a:srgbClr val="7D58FF"/>
      </a:accent1>
      <a:accent2>
        <a:srgbClr val="FF007D"/>
      </a:accent2>
      <a:accent3>
        <a:srgbClr val="14C684"/>
      </a:accent3>
      <a:accent4>
        <a:srgbClr val="157FF2"/>
      </a:accent4>
      <a:accent5>
        <a:srgbClr val="20D5FF"/>
      </a:accent5>
      <a:accent6>
        <a:srgbClr val="FECB53"/>
      </a:accent6>
      <a:hlink>
        <a:srgbClr val="0070C0"/>
      </a:hlink>
      <a:folHlink>
        <a:srgbClr val="F337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